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7" r:id="rId8"/>
    <p:sldId id="268" r:id="rId9"/>
    <p:sldId id="269" r:id="rId10"/>
    <p:sldId id="270" r:id="rId11"/>
    <p:sldId id="274" r:id="rId12"/>
    <p:sldId id="277" r:id="rId13"/>
    <p:sldId id="280" r:id="rId14"/>
    <p:sldId id="281" r:id="rId15"/>
    <p:sldId id="28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00"/>
    <a:srgbClr val="009999"/>
    <a:srgbClr val="FF4382"/>
    <a:srgbClr val="FFFF99"/>
    <a:srgbClr val="A8007C"/>
    <a:srgbClr val="AC0039"/>
    <a:srgbClr val="004D86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43" autoAdjust="0"/>
  </p:normalViewPr>
  <p:slideViewPr>
    <p:cSldViewPr>
      <p:cViewPr varScale="1">
        <p:scale>
          <a:sx n="71" d="100"/>
          <a:sy n="71" d="100"/>
        </p:scale>
        <p:origin x="-4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A7679-76A2-421A-ADB8-54E89A4E3FA8}" type="datetimeFigureOut">
              <a:rPr lang="ru-RU"/>
              <a:pPr>
                <a:defRPr/>
              </a:pPr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E4970-5BAD-4E4D-A027-CF399AE6A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408AD-672E-44FB-AA28-EDE80A0C3A6A}" type="datetimeFigureOut">
              <a:rPr lang="ru-RU"/>
              <a:pPr>
                <a:defRPr/>
              </a:pPr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96636-68FA-4904-9EFD-9EB75101F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DDCF9-B691-4FB2-95C1-85FD6331FA7D}" type="datetimeFigureOut">
              <a:rPr lang="ru-RU"/>
              <a:pPr>
                <a:defRPr/>
              </a:pPr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29CCA-DEA6-4F24-AA23-D96007AC4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909E5-22D7-4CFE-87AF-5E985377A3A6}" type="datetimeFigureOut">
              <a:rPr lang="ru-RU"/>
              <a:pPr>
                <a:defRPr/>
              </a:pPr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17576-EF58-43DE-A65F-B2BB45611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36250-87DB-4959-8FF5-31877F5620EA}" type="datetimeFigureOut">
              <a:rPr lang="ru-RU"/>
              <a:pPr>
                <a:defRPr/>
              </a:pPr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CFA3A-34C2-4D50-882D-E392FCE45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9B197-5507-4458-8E5B-BA91C461D11F}" type="datetimeFigureOut">
              <a:rPr lang="ru-RU"/>
              <a:pPr>
                <a:defRPr/>
              </a:pPr>
              <a:t>10.02.2011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55AD5-B491-4DBD-86D4-3C65373C0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BDB95-53E9-4EF6-8677-9776DDA0C05E}" type="datetimeFigureOut">
              <a:rPr lang="ru-RU"/>
              <a:pPr>
                <a:defRPr/>
              </a:pPr>
              <a:t>10.02.2011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F2D24-EF9D-4587-96C8-18A2CD227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0BD87-B79A-446E-8AA4-42EED3A8F122}" type="datetimeFigureOut">
              <a:rPr lang="ru-RU"/>
              <a:pPr>
                <a:defRPr/>
              </a:pPr>
              <a:t>10.02.2011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64097-2AB9-44A2-B361-2DC8D5295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4DBA4-A692-4794-9AA2-CA7FFE40EC06}" type="datetimeFigureOut">
              <a:rPr lang="ru-RU"/>
              <a:pPr>
                <a:defRPr/>
              </a:pPr>
              <a:t>10.02.2011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A2D26-C210-4594-BC79-EB182AC75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E6B7C-12E9-41A5-B965-B157365E068D}" type="datetimeFigureOut">
              <a:rPr lang="ru-RU"/>
              <a:pPr>
                <a:defRPr/>
              </a:pPr>
              <a:t>10.02.2011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501B1-D5AC-46A3-8B45-D638E00AD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55BA6-7A0E-4CA9-B2EB-635718E0C8B7}" type="datetimeFigureOut">
              <a:rPr lang="ru-RU"/>
              <a:pPr>
                <a:defRPr/>
              </a:pPr>
              <a:t>10.02.2011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E4A24-0097-4D50-A149-E765E4E43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BA2056-B16B-4550-898D-B7EFDAAFA343}" type="datetimeFigureOut">
              <a:rPr lang="ru-RU"/>
              <a:pPr>
                <a:defRPr/>
              </a:pPr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23C023-A6DB-4D9E-B434-C7EFF7862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image" Target="../media/image33.png"/><Relationship Id="rId16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7" Type="http://schemas.openxmlformats.org/officeDocument/2006/relationships/image" Target="../media/image54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jpeg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jpeg"/><Relationship Id="rId3" Type="http://schemas.openxmlformats.org/officeDocument/2006/relationships/image" Target="../media/image57.jpeg"/><Relationship Id="rId7" Type="http://schemas.openxmlformats.org/officeDocument/2006/relationships/image" Target="../media/image61.png"/><Relationship Id="rId12" Type="http://schemas.openxmlformats.org/officeDocument/2006/relationships/image" Target="../media/image66.jpeg"/><Relationship Id="rId2" Type="http://schemas.openxmlformats.org/officeDocument/2006/relationships/hyperlink" Target="http://obj.izvestiya.ru/news/news137628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jpeg"/><Relationship Id="rId11" Type="http://schemas.openxmlformats.org/officeDocument/2006/relationships/image" Target="../media/image65.jpeg"/><Relationship Id="rId5" Type="http://schemas.openxmlformats.org/officeDocument/2006/relationships/image" Target="../media/image59.png"/><Relationship Id="rId10" Type="http://schemas.openxmlformats.org/officeDocument/2006/relationships/image" Target="../media/image64.jpeg"/><Relationship Id="rId4" Type="http://schemas.openxmlformats.org/officeDocument/2006/relationships/image" Target="../media/image58.jpeg"/><Relationship Id="rId9" Type="http://schemas.openxmlformats.org/officeDocument/2006/relationships/image" Target="../media/image6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5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hyperlink" Target="http://aznokia.narod.ru/gif/jiv/0300804_toutou.gi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430446" y="2728890"/>
            <a:ext cx="5041764" cy="1015664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Л</a:t>
            </a: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</a:t>
            </a:r>
            <a:r>
              <a:rPr lang="ru-RU" sz="6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</a:t>
            </a:r>
            <a:r>
              <a:rPr lang="ru-RU" sz="6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</a:t>
            </a:r>
            <a:r>
              <a:rPr lang="ru-RU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</a:t>
            </a:r>
            <a:r>
              <a:rPr lang="ru-RU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</a:t>
            </a:r>
            <a:r>
              <a:rPr lang="ru-RU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</a:t>
            </a:r>
            <a:r>
              <a:rPr lang="ru-RU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Ы</a:t>
            </a:r>
            <a:endParaRPr lang="ru-RU" sz="6000" dirty="0"/>
          </a:p>
        </p:txBody>
      </p:sp>
      <p:pic>
        <p:nvPicPr>
          <p:cNvPr id="2060" name="Picture 12" descr="C:\Documents and Settings\L\Рабочий стол\Новая папка (2)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276475"/>
            <a:ext cx="1471613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4508500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1125538"/>
            <a:ext cx="22860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35150" y="188913"/>
            <a:ext cx="3960813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35375" y="4076700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43663" y="3789363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4427984" y="6093296"/>
            <a:ext cx="642940" cy="428625"/>
          </a:xfrm>
          <a:prstGeom prst="actionButtonBackPrevio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2532" name="Picture 6" descr="C:\Documents and Settings\L\Рабочий стол\Новая папка (2)\Рисунок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857250"/>
            <a:ext cx="700087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Логотип 00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5429250"/>
            <a:ext cx="952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6" descr="Логотип 00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5357813"/>
            <a:ext cx="9525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8" descr="Логотип 0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63" y="3786188"/>
            <a:ext cx="9525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10" descr="Логотип 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38" y="3714750"/>
            <a:ext cx="962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2" descr="Логотип 6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8" y="428625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14" descr="Логотип 9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50" y="5429250"/>
            <a:ext cx="9525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6" descr="Логотип 6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72375" y="3857625"/>
            <a:ext cx="9810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8" descr="Логотип 9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57875" y="5286375"/>
            <a:ext cx="9525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20" descr="Логотип 10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00438" y="2000250"/>
            <a:ext cx="9334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22" descr="Логотип 11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786688" y="285750"/>
            <a:ext cx="8572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24" descr="Логотип 12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00250" y="3714750"/>
            <a:ext cx="8763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26" descr="Логотип 11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643813" y="2071688"/>
            <a:ext cx="9620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Picture 28" descr="Логотип 11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786438" y="2071688"/>
            <a:ext cx="9525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30" descr="Логотип 11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500938" y="5429250"/>
            <a:ext cx="9525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7" name="Picture 32" descr="Логотип 3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357313" y="2071688"/>
            <a:ext cx="9525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8" name="Picture 34" descr="Логотип 50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57188" y="3714750"/>
            <a:ext cx="6572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0" y="0"/>
            <a:ext cx="9144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A8007C"/>
                </a:solidFill>
                <a:latin typeface="Comic Sans MS" pitchFamily="66" charset="0"/>
                <a:cs typeface="+mn-cs"/>
              </a:rPr>
              <a:t>Определите, какие из изображений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57375" y="1000125"/>
            <a:ext cx="2060575" cy="4619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33CC"/>
                </a:solidFill>
                <a:latin typeface="Comic Sans MS" pitchFamily="66" charset="0"/>
                <a:cs typeface="+mn-cs"/>
              </a:rPr>
              <a:t>динамичные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29250" y="1000125"/>
            <a:ext cx="1749425" cy="4619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33CC"/>
                </a:solidFill>
                <a:latin typeface="Comic Sans MS" pitchFamily="66" charset="0"/>
                <a:cs typeface="+mn-cs"/>
              </a:rPr>
              <a:t>статичные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57688" y="785813"/>
            <a:ext cx="628650" cy="1108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rgbClr val="A8007C"/>
                </a:solidFill>
                <a:latin typeface="Comic Sans MS" pitchFamily="66" charset="0"/>
                <a:cs typeface="+mn-cs"/>
              </a:rPr>
              <a:t>?</a:t>
            </a:r>
          </a:p>
        </p:txBody>
      </p:sp>
      <p:sp>
        <p:nvSpPr>
          <p:cNvPr id="22" name="Управляющая кнопка: назад 21">
            <a:hlinkClick r:id="" action="ppaction://noaction" highlightClick="1"/>
          </p:cNvPr>
          <p:cNvSpPr/>
          <p:nvPr/>
        </p:nvSpPr>
        <p:spPr>
          <a:xfrm>
            <a:off x="8572500" y="6456363"/>
            <a:ext cx="571500" cy="428625"/>
          </a:xfrm>
          <a:prstGeom prst="actionButtonBackPrevious">
            <a:avLst/>
          </a:prstGeom>
          <a:solidFill>
            <a:srgbClr val="AC00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74" name="Прямоугольник 31"/>
          <p:cNvSpPr>
            <a:spLocks noChangeArrowheads="1"/>
          </p:cNvSpPr>
          <p:nvPr/>
        </p:nvSpPr>
        <p:spPr bwMode="auto">
          <a:xfrm>
            <a:off x="1714500" y="4500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20" name="TextBox 23"/>
          <p:cNvSpPr txBox="1">
            <a:spLocks noChangeArrowheads="1"/>
          </p:cNvSpPr>
          <p:nvPr/>
        </p:nvSpPr>
        <p:spPr bwMode="auto">
          <a:xfrm>
            <a:off x="6143625" y="3071813"/>
            <a:ext cx="312738" cy="3698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</a:t>
            </a:r>
          </a:p>
        </p:txBody>
      </p:sp>
      <p:sp>
        <p:nvSpPr>
          <p:cNvPr id="29721" name="Прямоугольник 24"/>
          <p:cNvSpPr>
            <a:spLocks noChangeArrowheads="1"/>
          </p:cNvSpPr>
          <p:nvPr/>
        </p:nvSpPr>
        <p:spPr bwMode="auto">
          <a:xfrm>
            <a:off x="642938" y="1571625"/>
            <a:ext cx="312737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2</a:t>
            </a:r>
          </a:p>
        </p:txBody>
      </p:sp>
      <p:sp>
        <p:nvSpPr>
          <p:cNvPr id="23577" name="Прямоугольник 25"/>
          <p:cNvSpPr>
            <a:spLocks noChangeArrowheads="1"/>
          </p:cNvSpPr>
          <p:nvPr/>
        </p:nvSpPr>
        <p:spPr bwMode="auto">
          <a:xfrm>
            <a:off x="1571625" y="2714625"/>
            <a:ext cx="312738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3</a:t>
            </a:r>
          </a:p>
        </p:txBody>
      </p:sp>
      <p:sp>
        <p:nvSpPr>
          <p:cNvPr id="23578" name="Прямоугольник 26"/>
          <p:cNvSpPr>
            <a:spLocks noChangeArrowheads="1"/>
          </p:cNvSpPr>
          <p:nvPr/>
        </p:nvSpPr>
        <p:spPr bwMode="auto">
          <a:xfrm>
            <a:off x="3857625" y="3071813"/>
            <a:ext cx="312738" cy="3698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4</a:t>
            </a:r>
          </a:p>
        </p:txBody>
      </p:sp>
      <p:sp>
        <p:nvSpPr>
          <p:cNvPr id="23579" name="Прямоугольник 27"/>
          <p:cNvSpPr>
            <a:spLocks noChangeArrowheads="1"/>
          </p:cNvSpPr>
          <p:nvPr/>
        </p:nvSpPr>
        <p:spPr bwMode="auto">
          <a:xfrm>
            <a:off x="500063" y="4643438"/>
            <a:ext cx="312737" cy="3698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5</a:t>
            </a:r>
          </a:p>
        </p:txBody>
      </p:sp>
      <p:sp>
        <p:nvSpPr>
          <p:cNvPr id="29725" name="Прямоугольник 28"/>
          <p:cNvSpPr>
            <a:spLocks noChangeArrowheads="1"/>
          </p:cNvSpPr>
          <p:nvPr/>
        </p:nvSpPr>
        <p:spPr bwMode="auto">
          <a:xfrm>
            <a:off x="7929563" y="2928938"/>
            <a:ext cx="312737" cy="3698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6</a:t>
            </a:r>
          </a:p>
        </p:txBody>
      </p:sp>
      <p:sp>
        <p:nvSpPr>
          <p:cNvPr id="23581" name="Прямоугольник 29"/>
          <p:cNvSpPr>
            <a:spLocks noChangeArrowheads="1"/>
          </p:cNvSpPr>
          <p:nvPr/>
        </p:nvSpPr>
        <p:spPr bwMode="auto">
          <a:xfrm>
            <a:off x="8072438" y="1285875"/>
            <a:ext cx="312737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7</a:t>
            </a:r>
          </a:p>
        </p:txBody>
      </p:sp>
      <p:sp>
        <p:nvSpPr>
          <p:cNvPr id="29727" name="Прямоугольник 30"/>
          <p:cNvSpPr>
            <a:spLocks noChangeArrowheads="1"/>
          </p:cNvSpPr>
          <p:nvPr/>
        </p:nvSpPr>
        <p:spPr bwMode="auto">
          <a:xfrm>
            <a:off x="4214813" y="6286500"/>
            <a:ext cx="312737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8</a:t>
            </a:r>
          </a:p>
        </p:txBody>
      </p:sp>
      <p:sp>
        <p:nvSpPr>
          <p:cNvPr id="29728" name="Прямоугольник 31"/>
          <p:cNvSpPr>
            <a:spLocks noChangeArrowheads="1"/>
          </p:cNvSpPr>
          <p:nvPr/>
        </p:nvSpPr>
        <p:spPr bwMode="auto">
          <a:xfrm>
            <a:off x="2286000" y="4714875"/>
            <a:ext cx="312738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9</a:t>
            </a:r>
          </a:p>
        </p:txBody>
      </p:sp>
      <p:sp>
        <p:nvSpPr>
          <p:cNvPr id="23584" name="Прямоугольник 32"/>
          <p:cNvSpPr>
            <a:spLocks noChangeArrowheads="1"/>
          </p:cNvSpPr>
          <p:nvPr/>
        </p:nvSpPr>
        <p:spPr bwMode="auto">
          <a:xfrm>
            <a:off x="2286000" y="6286500"/>
            <a:ext cx="441325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10</a:t>
            </a:r>
          </a:p>
        </p:txBody>
      </p:sp>
      <p:sp>
        <p:nvSpPr>
          <p:cNvPr id="29730" name="Прямоугольник 33"/>
          <p:cNvSpPr>
            <a:spLocks noChangeArrowheads="1"/>
          </p:cNvSpPr>
          <p:nvPr/>
        </p:nvSpPr>
        <p:spPr bwMode="auto">
          <a:xfrm>
            <a:off x="7643813" y="6286500"/>
            <a:ext cx="423862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11</a:t>
            </a:r>
          </a:p>
        </p:txBody>
      </p:sp>
      <p:sp>
        <p:nvSpPr>
          <p:cNvPr id="29731" name="Прямоугольник 34"/>
          <p:cNvSpPr>
            <a:spLocks noChangeArrowheads="1"/>
          </p:cNvSpPr>
          <p:nvPr/>
        </p:nvSpPr>
        <p:spPr bwMode="auto">
          <a:xfrm>
            <a:off x="6072188" y="6286500"/>
            <a:ext cx="441325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12</a:t>
            </a:r>
          </a:p>
        </p:txBody>
      </p:sp>
      <p:sp>
        <p:nvSpPr>
          <p:cNvPr id="29732" name="Прямоугольник 35"/>
          <p:cNvSpPr>
            <a:spLocks noChangeArrowheads="1"/>
          </p:cNvSpPr>
          <p:nvPr/>
        </p:nvSpPr>
        <p:spPr bwMode="auto">
          <a:xfrm>
            <a:off x="7929563" y="4786313"/>
            <a:ext cx="441325" cy="3698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13</a:t>
            </a:r>
          </a:p>
        </p:txBody>
      </p:sp>
      <p:sp>
        <p:nvSpPr>
          <p:cNvPr id="29733" name="Прямоугольник 36"/>
          <p:cNvSpPr>
            <a:spLocks noChangeArrowheads="1"/>
          </p:cNvSpPr>
          <p:nvPr/>
        </p:nvSpPr>
        <p:spPr bwMode="auto">
          <a:xfrm>
            <a:off x="4214813" y="4643438"/>
            <a:ext cx="441325" cy="3698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14</a:t>
            </a:r>
          </a:p>
        </p:txBody>
      </p:sp>
      <p:sp>
        <p:nvSpPr>
          <p:cNvPr id="23589" name="Прямоугольник 37"/>
          <p:cNvSpPr>
            <a:spLocks noChangeArrowheads="1"/>
          </p:cNvSpPr>
          <p:nvPr/>
        </p:nvSpPr>
        <p:spPr bwMode="auto">
          <a:xfrm>
            <a:off x="6072188" y="4643438"/>
            <a:ext cx="441325" cy="3698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15</a:t>
            </a:r>
          </a:p>
        </p:txBody>
      </p:sp>
      <p:sp>
        <p:nvSpPr>
          <p:cNvPr id="29735" name="Прямоугольник 38"/>
          <p:cNvSpPr>
            <a:spLocks noChangeArrowheads="1"/>
          </p:cNvSpPr>
          <p:nvPr/>
        </p:nvSpPr>
        <p:spPr bwMode="auto">
          <a:xfrm>
            <a:off x="714375" y="6143625"/>
            <a:ext cx="441325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0.04694 L -0.61319 -0.103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" y="-2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66 -0.0296 L -0.60139 -0.1301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" y="-5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2.89017E-6 L 0.59062 0.18891 " pathEditMode="relative" ptsTypes="AA">
                                      <p:cBhvr>
                                        <p:cTn id="10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2.02312E-6 L 0.62222 0.1889 " pathEditMode="relative" ptsTypes="AA">
                                      <p:cBhvr>
                                        <p:cTn id="12" dur="20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83237E-6 L -0.68507 0.32508 " pathEditMode="relative" ptsTypes="AA">
                                      <p:cBhvr>
                                        <p:cTn id="14" dur="2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3.52601E-6 L -0.69288 0.30404 " pathEditMode="relative" ptsTypes="AA">
                                      <p:cBhvr>
                                        <p:cTn id="16" dur="20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4624E-6 L 0.38594 -0.44069 " pathEditMode="relative" ptsTypes="AA">
                                      <p:cBhvr>
                                        <p:cTn id="18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6.6474E-6 L 0.46458 -0.48232 " pathEditMode="relative" ptsTypes="AA">
                                      <p:cBhvr>
                                        <p:cTn id="20" dur="2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39884E-6 L 0.48038 0.13642 " pathEditMode="relative" ptsTypes="AA">
                                      <p:cBhvr>
                                        <p:cTn id="22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-2.77457E-6 L 0.51198 0.14682 " pathEditMode="relative" ptsTypes="AA">
                                      <p:cBhvr>
                                        <p:cTn id="24" dur="20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4971E-6 L -0.56146 -0.4286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" y="-21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5434E-6 L -0.53229 -0.4115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" y="-20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2659 L -0.21875 0.0048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-1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27168E-6 L -0.16545 -0.01041 " pathEditMode="relative" ptsTypes="AA">
                                      <p:cBhvr>
                                        <p:cTn id="32" dur="20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96532E-6 L -0.52813 0.1075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5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48555E-6 L -0.55503 0.112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9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5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62428E-6 L -0.02361 0.02081 " pathEditMode="relative" ptsTypes="AA">
                                      <p:cBhvr>
                                        <p:cTn id="38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56069E-6 L -0.05521 0.02104 " pathEditMode="relative" ptsTypes="AA">
                                      <p:cBhvr>
                                        <p:cTn id="40" dur="20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56647E-6 L 0.79531 -0.25179 " pathEditMode="relative" ptsTypes="AA">
                                      <p:cBhvr>
                                        <p:cTn id="42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43353E-6 L 0.81892 -0.20972 " pathEditMode="relative" ptsTypes="AA">
                                      <p:cBhvr>
                                        <p:cTn id="44" dur="20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0" grpId="0" animBg="1"/>
      <p:bldP spid="29721" grpId="0" animBg="1"/>
      <p:bldP spid="29725" grpId="0" animBg="1"/>
      <p:bldP spid="29727" grpId="0" animBg="1"/>
      <p:bldP spid="29728" grpId="0" animBg="1"/>
      <p:bldP spid="29730" grpId="0" animBg="1"/>
      <p:bldP spid="29731" grpId="0" animBg="1"/>
      <p:bldP spid="29732" grpId="0" animBg="1"/>
      <p:bldP spid="29733" grpId="0" animBg="1"/>
      <p:bldP spid="297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solidFill>
                  <a:srgbClr val="0070C0"/>
                </a:solidFill>
                <a:latin typeface="Comic Sans MS" pitchFamily="66" charset="0"/>
              </a:rPr>
              <a:t>В логотипах желательно избегать многоцветия. </a:t>
            </a:r>
          </a:p>
          <a:p>
            <a:pPr algn="just"/>
            <a:r>
              <a:rPr lang="ru-RU" sz="2400">
                <a:solidFill>
                  <a:srgbClr val="0070C0"/>
                </a:solidFill>
                <a:latin typeface="Comic Sans MS" pitchFamily="66" charset="0"/>
              </a:rPr>
              <a:t>1.    чем больше цветов, тем сложнее добиться равновесия и гармонии</a:t>
            </a:r>
          </a:p>
          <a:p>
            <a:pPr algn="just"/>
            <a:r>
              <a:rPr lang="ru-RU" sz="2400">
                <a:solidFill>
                  <a:srgbClr val="0070C0"/>
                </a:solidFill>
                <a:latin typeface="Comic Sans MS" pitchFamily="66" charset="0"/>
              </a:rPr>
              <a:t>2. слишком пестрый логотип хуже запоминается и может выглядеть раздражающе</a:t>
            </a:r>
          </a:p>
          <a:p>
            <a:pPr algn="just"/>
            <a:r>
              <a:rPr lang="ru-RU" sz="2400">
                <a:solidFill>
                  <a:srgbClr val="0070C0"/>
                </a:solidFill>
                <a:latin typeface="Comic Sans MS" pitchFamily="66" charset="0"/>
              </a:rPr>
              <a:t>3. затраты на рекламно-сувенирную продукцию в случае многоцветного логотипа могут возрасти в несколько раз</a:t>
            </a:r>
          </a:p>
        </p:txBody>
      </p:sp>
      <p:pic>
        <p:nvPicPr>
          <p:cNvPr id="24578" name="Рисунок 7" descr="http://www.maxcreative.ru/img/work_pr/1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2928938"/>
            <a:ext cx="178593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Рисунок 4" descr="http://www.maxcreative.ru/img/work_pr/16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2786063"/>
            <a:ext cx="161448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http://www.podrobnosti.ua/upload/news/2006/05/26/316215_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3" y="4929188"/>
            <a:ext cx="220821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8" descr="http://club.foto.ua/sm/fotoua/fileslibrary/img/news/world/1/Adobe-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8" y="2928938"/>
            <a:ext cx="1500187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http://upload.wikimedia.org/wikipedia/ru/9/90/Microsoft_Windows_Log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50" y="4929188"/>
            <a:ext cx="178593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Рисунок 6" descr="http://www.maxcreative.ru/img/work_pr/10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500" y="4786313"/>
            <a:ext cx="1636713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250825" y="188913"/>
            <a:ext cx="864235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solidFill>
                  <a:srgbClr val="C00000"/>
                </a:solidFill>
                <a:latin typeface="Comic Sans MS" pitchFamily="66" charset="0"/>
              </a:rPr>
              <a:t>Количество цветов </a:t>
            </a:r>
            <a:r>
              <a:rPr lang="ru-RU" sz="2400">
                <a:solidFill>
                  <a:srgbClr val="0070C0"/>
                </a:solidFill>
                <a:latin typeface="Comic Sans MS" pitchFamily="66" charset="0"/>
              </a:rPr>
              <a:t>в хорошем логотипе обычно не превышает двух. Белый и черный цвета обладают лучшей сочетаемостью чем остальные, поэтому допустимо использование такого цветового решения как 2 цвета + белый или 2 цвета + черный. Выбор конкретных цветов в большинстве случаев определяется направлением деятельности объекта. Максимальное количество цветов – 4, что применяется крайне редко</a:t>
            </a:r>
          </a:p>
        </p:txBody>
      </p:sp>
      <p:pic>
        <p:nvPicPr>
          <p:cNvPr id="25602" name="Picture 2" descr="C:\Documents and Settings\L\Рабочий стол\bad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3573463"/>
            <a:ext cx="2928937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 descr="C:\Documents and Settings\L\Рабочий стол\good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3573463"/>
            <a:ext cx="2928937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000500" y="500063"/>
          <a:ext cx="4714875" cy="5719762"/>
        </p:xfrm>
        <a:graphic>
          <a:graphicData uri="http://schemas.openxmlformats.org/drawingml/2006/table">
            <a:tbl>
              <a:tblPr/>
              <a:tblGrid>
                <a:gridCol w="4292295"/>
                <a:gridCol w="422581"/>
              </a:tblGrid>
              <a:tr h="45967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omic Sans MS" pitchFamily="66" charset="0"/>
                          <a:cs typeface="Arial" pitchFamily="34" charset="0"/>
                        </a:rPr>
                        <a:t>черный </a:t>
                      </a:r>
                      <a:r>
                        <a:rPr lang="ru-RU" sz="1800" b="1" dirty="0">
                          <a:latin typeface="Comic Sans MS" pitchFamily="66" charset="0"/>
                          <a:cs typeface="Arial" pitchFamily="34" charset="0"/>
                        </a:rPr>
                        <a:t>на желтом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60657" marR="60657" marT="30328" marB="30328">
                    <a:lnL>
                      <a:noFill/>
                    </a:lnL>
                    <a:lnT>
                      <a:noFill/>
                    </a:lnT>
                  </a:tcPr>
                </a:tc>
              </a:tr>
              <a:tr h="39758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зеленый 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на белом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красный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на белом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  <a:cs typeface="Arial" pitchFamily="34" charset="0"/>
                        </a:rPr>
                        <a:t>синий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на белом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omic Sans MS" pitchFamily="66" charset="0"/>
                          <a:cs typeface="Arial" pitchFamily="34" charset="0"/>
                        </a:rPr>
                        <a:t>черный </a:t>
                      </a:r>
                      <a:r>
                        <a:rPr lang="ru-RU" sz="1800" b="1" dirty="0">
                          <a:latin typeface="Comic Sans MS" pitchFamily="66" charset="0"/>
                          <a:cs typeface="Arial" pitchFamily="34" charset="0"/>
                        </a:rPr>
                        <a:t>на белом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omic Sans MS" pitchFamily="66" charset="0"/>
                          <a:cs typeface="Arial" pitchFamily="34" charset="0"/>
                        </a:rPr>
                        <a:t>белый на синем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желтый на черном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omic Sans MS" pitchFamily="66" charset="0"/>
                          <a:cs typeface="Arial" pitchFamily="34" charset="0"/>
                        </a:rPr>
                        <a:t>белый на красном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omic Sans MS" pitchFamily="66" charset="0"/>
                          <a:cs typeface="Arial" pitchFamily="34" charset="0"/>
                        </a:rPr>
                        <a:t>белый на зеленом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omic Sans MS" pitchFamily="66" charset="0"/>
                          <a:cs typeface="Arial" pitchFamily="34" charset="0"/>
                        </a:rPr>
                        <a:t>белый на черном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красный на желтом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зеленый на красном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красный на зеленом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</a:tbl>
          </a:graphicData>
        </a:graphic>
      </p:graphicFrame>
      <p:sp>
        <p:nvSpPr>
          <p:cNvPr id="26666" name="TextBox 2"/>
          <p:cNvSpPr txBox="1">
            <a:spLocks noChangeArrowheads="1"/>
          </p:cNvSpPr>
          <p:nvPr/>
        </p:nvSpPr>
        <p:spPr bwMode="auto">
          <a:xfrm>
            <a:off x="642938" y="1643063"/>
            <a:ext cx="3357562" cy="384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00B050"/>
                </a:solidFill>
                <a:latin typeface="Comic Sans MS" pitchFamily="66" charset="0"/>
              </a:rPr>
              <a:t>Таблица </a:t>
            </a:r>
          </a:p>
          <a:p>
            <a:pPr algn="ctr"/>
            <a:r>
              <a:rPr lang="ru-RU" sz="2800">
                <a:solidFill>
                  <a:srgbClr val="00B050"/>
                </a:solidFill>
                <a:latin typeface="Comic Sans MS" pitchFamily="66" charset="0"/>
              </a:rPr>
              <a:t>сочетаемости </a:t>
            </a:r>
          </a:p>
          <a:p>
            <a:pPr algn="ctr"/>
            <a:r>
              <a:rPr lang="ru-RU" sz="2800">
                <a:solidFill>
                  <a:srgbClr val="00B050"/>
                </a:solidFill>
                <a:latin typeface="Comic Sans MS" pitchFamily="66" charset="0"/>
              </a:rPr>
              <a:t>цветов</a:t>
            </a:r>
          </a:p>
          <a:p>
            <a:pPr algn="ctr"/>
            <a:endParaRPr lang="ru-RU" sz="2800" b="1">
              <a:latin typeface="Comic Sans MS" pitchFamily="66" charset="0"/>
            </a:endParaRPr>
          </a:p>
          <a:p>
            <a:pPr algn="ctr"/>
            <a:endParaRPr lang="ru-RU" sz="2800" b="1">
              <a:latin typeface="Comic Sans MS" pitchFamily="66" charset="0"/>
            </a:endParaRPr>
          </a:p>
          <a:p>
            <a:pPr algn="ctr"/>
            <a:r>
              <a:rPr lang="ru-RU" sz="2400">
                <a:latin typeface="Comic Sans MS" pitchFamily="66" charset="0"/>
              </a:rPr>
              <a:t>чем ниже строчка, тем хуже читаемость</a:t>
            </a:r>
          </a:p>
          <a:p>
            <a:pPr algn="ctr"/>
            <a:endParaRPr lang="ru-RU" sz="2800" b="1">
              <a:solidFill>
                <a:srgbClr val="A20000"/>
              </a:solidFill>
              <a:latin typeface="Comic Sans MS" pitchFamily="66" charset="0"/>
            </a:endParaRPr>
          </a:p>
          <a:p>
            <a:pPr algn="ctr"/>
            <a:endParaRPr lang="ru-RU" sz="2800" b="1">
              <a:solidFill>
                <a:srgbClr val="A20000"/>
              </a:solidFill>
              <a:latin typeface="Comic Sans MS" pitchFamily="66" charset="0"/>
            </a:endParaRPr>
          </a:p>
        </p:txBody>
      </p:sp>
      <p:sp>
        <p:nvSpPr>
          <p:cNvPr id="4" name="Управляющая кнопка: назад 3">
            <a:hlinkClick r:id="" action="ppaction://noaction" highlightClick="1"/>
          </p:cNvPr>
          <p:cNvSpPr/>
          <p:nvPr/>
        </p:nvSpPr>
        <p:spPr>
          <a:xfrm>
            <a:off x="2143125" y="5715000"/>
            <a:ext cx="685800" cy="500063"/>
          </a:xfrm>
          <a:prstGeom prst="actionButtonBackPrevio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1"/>
          <p:cNvSpPr>
            <a:spLocks noChangeArrowheads="1"/>
          </p:cNvSpPr>
          <p:nvPr/>
        </p:nvSpPr>
        <p:spPr bwMode="auto">
          <a:xfrm>
            <a:off x="5580063" y="6165850"/>
            <a:ext cx="341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hlinkClick r:id="rId2"/>
              </a:rPr>
              <a:t>http://obj.izvestiya.ru/news/news137628</a:t>
            </a:r>
            <a:r>
              <a:rPr lang="en-US">
                <a:hlinkClick r:id="rId2"/>
              </a:rPr>
              <a:t>/</a:t>
            </a:r>
            <a:endParaRPr lang="ru-RU"/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0" y="2857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Неудачный логотип</a:t>
            </a:r>
          </a:p>
        </p:txBody>
      </p:sp>
      <p:pic>
        <p:nvPicPr>
          <p:cNvPr id="27651" name="Picture 3" descr="C:\Documents and Settings\L\Рабочий стол\мои документы\мои уроки\тема логотипы\10794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4076700"/>
            <a:ext cx="1785938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C:\Documents and Settings\L\Рабочий стол\мои документы\мои уроки\тема логотипы\466518f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63" y="4076700"/>
            <a:ext cx="1785937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 descr="C:\Documents and Settings\L\Рабочий стол\мои документы\мои уроки\тема логотипы\krn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1000125"/>
            <a:ext cx="12858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 descr="C:\Documents and Settings\L\Рабочий стол\мои документы\мои уроки\тема логотипы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38" y="928688"/>
            <a:ext cx="128587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 descr="C:\Documents and Settings\L\Рабочий стол\мои документы\мои уроки\тема логотипы\kronlogo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13" y="1143000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8" descr="C:\Documents and Settings\L\Рабочий стол\мои документы\мои уроки\тема логотипы\нечитаемый логотип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500" y="5286375"/>
            <a:ext cx="1571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10" descr="http://www.sostav.ru/multimedia/images/messages/2006/214/107050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0" y="1071563"/>
            <a:ext cx="1857375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8" name="TextBox 11"/>
          <p:cNvSpPr txBox="1">
            <a:spLocks noChangeArrowheads="1"/>
          </p:cNvSpPr>
          <p:nvPr/>
        </p:nvSpPr>
        <p:spPr bwMode="auto">
          <a:xfrm>
            <a:off x="857250" y="5643563"/>
            <a:ext cx="163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Comic Sans MS" pitchFamily="66" charset="0"/>
              </a:rPr>
              <a:t>нечитабельность</a:t>
            </a:r>
          </a:p>
        </p:txBody>
      </p:sp>
      <p:sp>
        <p:nvSpPr>
          <p:cNvPr id="27659" name="Прямоугольник 12"/>
          <p:cNvSpPr>
            <a:spLocks noChangeArrowheads="1"/>
          </p:cNvSpPr>
          <p:nvPr/>
        </p:nvSpPr>
        <p:spPr bwMode="auto">
          <a:xfrm>
            <a:off x="357188" y="2286000"/>
            <a:ext cx="2571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Comic Sans MS" pitchFamily="66" charset="0"/>
              </a:rPr>
              <a:t>перенасыщенность изобразительными</a:t>
            </a:r>
          </a:p>
          <a:p>
            <a:pPr algn="ctr"/>
            <a:r>
              <a:rPr lang="ru-RU" sz="1400">
                <a:latin typeface="Comic Sans MS" pitchFamily="66" charset="0"/>
              </a:rPr>
              <a:t> элементами и информацией</a:t>
            </a:r>
          </a:p>
        </p:txBody>
      </p:sp>
      <p:sp>
        <p:nvSpPr>
          <p:cNvPr id="27660" name="TextBox 13"/>
          <p:cNvSpPr txBox="1">
            <a:spLocks noChangeArrowheads="1"/>
          </p:cNvSpPr>
          <p:nvPr/>
        </p:nvSpPr>
        <p:spPr bwMode="auto">
          <a:xfrm>
            <a:off x="4143375" y="2357438"/>
            <a:ext cx="1766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Comic Sans MS" pitchFamily="66" charset="0"/>
              </a:rPr>
              <a:t>неоригинальность</a:t>
            </a:r>
          </a:p>
        </p:txBody>
      </p:sp>
      <p:sp>
        <p:nvSpPr>
          <p:cNvPr id="27661" name="Прямоугольник 14"/>
          <p:cNvSpPr>
            <a:spLocks noChangeArrowheads="1"/>
          </p:cNvSpPr>
          <p:nvPr/>
        </p:nvSpPr>
        <p:spPr bwMode="auto">
          <a:xfrm>
            <a:off x="7286625" y="2357438"/>
            <a:ext cx="882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Comic Sans MS" pitchFamily="66" charset="0"/>
              </a:rPr>
              <a:t>плагиат</a:t>
            </a:r>
          </a:p>
        </p:txBody>
      </p:sp>
      <p:pic>
        <p:nvPicPr>
          <p:cNvPr id="27662" name="Picture 11" descr="C:\Documents and Settings\L\Рабочий стол\мои документы\мои уроки\тема логотипы\is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86063" y="3643313"/>
            <a:ext cx="16256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3" name="Picture 12" descr="C:\Documents and Settings\L\Рабочий стол\мои документы\мои уроки\тема логотипы\is1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71813" y="4143375"/>
            <a:ext cx="10922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4" name="Picture 13" descr="C:\Documents and Settings\L\Рабочий стол\мои документы\мои уроки\тема логотипы\images1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929188" y="1143000"/>
            <a:ext cx="1214437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5" name="Прямоугольник 17"/>
          <p:cNvSpPr>
            <a:spLocks noChangeArrowheads="1"/>
          </p:cNvSpPr>
          <p:nvPr/>
        </p:nvSpPr>
        <p:spPr bwMode="auto">
          <a:xfrm>
            <a:off x="714375" y="4143375"/>
            <a:ext cx="185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Comic Sans MS" pitchFamily="66" charset="0"/>
              </a:rPr>
              <a:t>невыразительность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8351837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solidFill>
                  <a:srgbClr val="3333FF"/>
                </a:solidFill>
                <a:latin typeface="Comic Sans MS" pitchFamily="66" charset="0"/>
              </a:rPr>
              <a:t>Графический дизайн</a:t>
            </a:r>
            <a:r>
              <a:rPr lang="ru-RU" sz="240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ru-RU" sz="2400">
                <a:solidFill>
                  <a:srgbClr val="FF6699"/>
                </a:solidFill>
                <a:latin typeface="Comic Sans MS" pitchFamily="66" charset="0"/>
              </a:rPr>
              <a:t>– деятельность человека </a:t>
            </a:r>
            <a:r>
              <a:rPr lang="ru-RU" sz="2400">
                <a:solidFill>
                  <a:srgbClr val="FF6699"/>
                </a:solidFill>
                <a:latin typeface="Calibri" pitchFamily="34" charset="0"/>
              </a:rPr>
              <a:t>по</a:t>
            </a:r>
            <a:r>
              <a:rPr lang="ru-RU" sz="2400">
                <a:solidFill>
                  <a:srgbClr val="FF6699"/>
                </a:solidFill>
                <a:latin typeface="Comic Sans MS" pitchFamily="66" charset="0"/>
              </a:rPr>
              <a:t> создани</a:t>
            </a:r>
            <a:r>
              <a:rPr lang="ru-RU" sz="2400">
                <a:solidFill>
                  <a:srgbClr val="FF6699"/>
                </a:solidFill>
                <a:latin typeface="Calibri" pitchFamily="34" charset="0"/>
              </a:rPr>
              <a:t>ю</a:t>
            </a:r>
            <a:r>
              <a:rPr lang="ru-RU" sz="2400">
                <a:solidFill>
                  <a:srgbClr val="FF6699"/>
                </a:solidFill>
                <a:latin typeface="Comic Sans MS" pitchFamily="66" charset="0"/>
              </a:rPr>
              <a:t> функционально и художественно значимой продукции, выполненной средствами ручной или компьютерной графики. Кисть, карандаш, перо, мышь компьютера, фломастер – равноправные инструменты создания продуктов графического дизайна.</a:t>
            </a:r>
            <a:r>
              <a:rPr lang="ru-RU" sz="2000">
                <a:solidFill>
                  <a:srgbClr val="FF6699"/>
                </a:solidFill>
                <a:latin typeface="Calibri" pitchFamily="34" charset="0"/>
              </a:rPr>
              <a:t> </a:t>
            </a:r>
            <a:endParaRPr lang="ru-RU">
              <a:solidFill>
                <a:srgbClr val="FF6699"/>
              </a:solidFill>
              <a:latin typeface="Comic Sans MS" pitchFamily="66" charset="0"/>
            </a:endParaRPr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0" y="170021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39" name="Text Box 19"/>
          <p:cNvSpPr txBox="1">
            <a:spLocks noChangeArrowheads="1"/>
          </p:cNvSpPr>
          <p:nvPr/>
        </p:nvSpPr>
        <p:spPr bwMode="auto">
          <a:xfrm>
            <a:off x="179388" y="6457950"/>
            <a:ext cx="2020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imes New Roman" pitchFamily="18" charset="0"/>
              </a:rPr>
              <a:t>Дорожные знаки</a:t>
            </a:r>
          </a:p>
        </p:txBody>
      </p:sp>
      <p:sp>
        <p:nvSpPr>
          <p:cNvPr id="14340" name="Rectangle 20"/>
          <p:cNvSpPr>
            <a:spLocks noChangeArrowheads="1"/>
          </p:cNvSpPr>
          <p:nvPr/>
        </p:nvSpPr>
        <p:spPr bwMode="auto">
          <a:xfrm>
            <a:off x="2051050" y="6308725"/>
            <a:ext cx="635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14341" name="Text Box 21"/>
          <p:cNvSpPr txBox="1">
            <a:spLocks noChangeArrowheads="1"/>
          </p:cNvSpPr>
          <p:nvPr/>
        </p:nvSpPr>
        <p:spPr bwMode="auto">
          <a:xfrm>
            <a:off x="2528888" y="6156325"/>
            <a:ext cx="2208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</a:rPr>
              <a:t>Ба-Гуа </a:t>
            </a:r>
          </a:p>
          <a:p>
            <a:pPr algn="ctr"/>
            <a:r>
              <a:rPr lang="ru-RU" sz="2000">
                <a:latin typeface="Times New Roman" pitchFamily="18" charset="0"/>
              </a:rPr>
              <a:t>(символ даосизма)</a:t>
            </a:r>
          </a:p>
        </p:txBody>
      </p:sp>
      <p:sp>
        <p:nvSpPr>
          <p:cNvPr id="14342" name="Text Box 22"/>
          <p:cNvSpPr txBox="1">
            <a:spLocks noChangeArrowheads="1"/>
          </p:cNvSpPr>
          <p:nvPr/>
        </p:nvSpPr>
        <p:spPr bwMode="auto">
          <a:xfrm>
            <a:off x="4989513" y="6156325"/>
            <a:ext cx="1838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</a:rPr>
              <a:t>Дева</a:t>
            </a:r>
            <a:r>
              <a:rPr lang="ru-RU">
                <a:latin typeface="Calibri" pitchFamily="34" charset="0"/>
              </a:rPr>
              <a:t> </a:t>
            </a:r>
          </a:p>
          <a:p>
            <a:pPr algn="ctr"/>
            <a:r>
              <a:rPr lang="ru-RU">
                <a:latin typeface="Calibri" pitchFamily="34" charset="0"/>
              </a:rPr>
              <a:t>(</a:t>
            </a:r>
            <a:r>
              <a:rPr lang="ru-RU" sz="2000">
                <a:latin typeface="Times New Roman" pitchFamily="18" charset="0"/>
              </a:rPr>
              <a:t>Знак Зодиака) </a:t>
            </a:r>
          </a:p>
        </p:txBody>
      </p:sp>
      <p:sp>
        <p:nvSpPr>
          <p:cNvPr id="14343" name="Text Box 23"/>
          <p:cNvSpPr txBox="1">
            <a:spLocks noChangeArrowheads="1"/>
          </p:cNvSpPr>
          <p:nvPr/>
        </p:nvSpPr>
        <p:spPr bwMode="auto">
          <a:xfrm>
            <a:off x="7281863" y="6156325"/>
            <a:ext cx="1638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</a:rPr>
              <a:t>Эмблема </a:t>
            </a:r>
          </a:p>
          <a:p>
            <a:pPr algn="ctr"/>
            <a:r>
              <a:rPr lang="ru-RU" sz="2000">
                <a:latin typeface="Times New Roman" pitchFamily="18" charset="0"/>
              </a:rPr>
              <a:t>конференции</a:t>
            </a:r>
          </a:p>
        </p:txBody>
      </p:sp>
      <p:pic>
        <p:nvPicPr>
          <p:cNvPr id="14344" name="Picture 15" descr="C:\Documents and Settings\L\Рабочий стол\Рисунок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4214813"/>
            <a:ext cx="1811337" cy="181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3" descr="C:\Documents and Settings\L\Рабочий стол\Новая папка (2)\Рисунок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149725"/>
            <a:ext cx="1500187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4" descr="C:\Documents and Settings\L\Рабочий стол\Новая папка (2)\Рисунок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4214813"/>
            <a:ext cx="169545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5" descr="C:\Documents and Settings\L\Рабочий стол\Новая папка (2)\Рисунок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25" y="4429125"/>
            <a:ext cx="1492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9999"/>
                </a:solidFill>
                <a:latin typeface="Comic Sans MS" pitchFamily="66" charset="0"/>
                <a:cs typeface="+mn-cs"/>
              </a:rPr>
              <a:t>Как любое графическое изображение, логотип создается по законам и свойствам </a:t>
            </a:r>
            <a:r>
              <a:rPr lang="ru-RU" sz="3200" u="sng" dirty="0">
                <a:solidFill>
                  <a:srgbClr val="C00000"/>
                </a:solidFill>
                <a:latin typeface="Comic Sans MS" pitchFamily="66" charset="0"/>
                <a:cs typeface="+mn-cs"/>
              </a:rPr>
              <a:t>композиции</a:t>
            </a:r>
            <a:endParaRPr lang="ru-RU" sz="2800" u="sng" dirty="0">
              <a:solidFill>
                <a:srgbClr val="009999"/>
              </a:solidFill>
              <a:latin typeface="Comic Sans MS" pitchFamily="66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hlink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2" name="Прямоугольник 13"/>
          <p:cNvSpPr>
            <a:spLocks noChangeArrowheads="1"/>
          </p:cNvSpPr>
          <p:nvPr/>
        </p:nvSpPr>
        <p:spPr bwMode="auto">
          <a:xfrm>
            <a:off x="0" y="714375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omic Sans MS" pitchFamily="66" charset="0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9388" y="1125538"/>
            <a:ext cx="8785225" cy="156845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dirty="0">
                <a:solidFill>
                  <a:srgbClr val="0070C0"/>
                </a:solidFill>
                <a:latin typeface="Comic Sans MS" pitchFamily="66" charset="0"/>
              </a:rPr>
              <a:t>Построение целого, где расположение и взаимосвязь частей обусловлены смыслом, содержанием, назначением и гармонией целого. Главное</a:t>
            </a: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omic Sans MS" pitchFamily="66" charset="0"/>
              </a:rPr>
              <a:t>в композиции – создание художественного образа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15364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924175"/>
            <a:ext cx="2543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2781300"/>
            <a:ext cx="16176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2997200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750" y="4581525"/>
            <a:ext cx="25336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63938" y="4724400"/>
            <a:ext cx="22955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43663" y="4797425"/>
            <a:ext cx="187166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cs typeface="+mn-cs"/>
              </a:rPr>
              <a:t>По типу исполнения можно четко выделить три группы: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7030A0"/>
                </a:solidFill>
                <a:latin typeface="Comic Sans MS" pitchFamily="66" charset="0"/>
                <a:cs typeface="+mn-cs"/>
              </a:rPr>
              <a:t>- только текст</a:t>
            </a:r>
            <a:r>
              <a:rPr lang="ru-RU" sz="2400" dirty="0">
                <a:solidFill>
                  <a:srgbClr val="008080"/>
                </a:solidFill>
                <a:latin typeface="Comic Sans MS" pitchFamily="66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4382"/>
                </a:solidFill>
                <a:latin typeface="Comic Sans MS" pitchFamily="66" charset="0"/>
                <a:cs typeface="+mn-cs"/>
              </a:rPr>
              <a:t>- только знак</a:t>
            </a:r>
            <a:r>
              <a:rPr lang="ru-RU" sz="2400" dirty="0">
                <a:solidFill>
                  <a:srgbClr val="008080"/>
                </a:solidFill>
                <a:latin typeface="Comic Sans MS" pitchFamily="66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9999"/>
                </a:solidFill>
                <a:latin typeface="Comic Sans MS" pitchFamily="66" charset="0"/>
                <a:cs typeface="+mn-cs"/>
              </a:rPr>
              <a:t>- комбинированное исполнение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313" y="5300663"/>
            <a:ext cx="8715375" cy="1385887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70C0"/>
                </a:solidFill>
                <a:latin typeface="Comic Sans MS" pitchFamily="66" charset="0"/>
                <a:cs typeface="+mn-cs"/>
              </a:rPr>
              <a:t>Основное правило! Вызываемые Вашим логотипом ассоциации должны нести позитивные эмоции</a:t>
            </a:r>
          </a:p>
        </p:txBody>
      </p:sp>
      <p:pic>
        <p:nvPicPr>
          <p:cNvPr id="16387" name="Picture 11" descr="Картинка 3 из 2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133600"/>
            <a:ext cx="13906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12" descr="C:\Documents and Settings\L\Рабочий стол\Новая папка (2)\Рисунок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1773238"/>
            <a:ext cx="21367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3" descr="C:\Documents and Settings\L\Рабочий стол\Новая папка (2)\Рисунок1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3429000"/>
            <a:ext cx="1928812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5" descr="C:\Documents and Settings\L\Рабочий стол\Новая папка (2)\Рисунок2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4076700"/>
            <a:ext cx="20478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63938" y="2060575"/>
            <a:ext cx="18002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3"/>
          <p:cNvSpPr>
            <a:spLocks noChangeArrowheads="1"/>
          </p:cNvSpPr>
          <p:nvPr/>
        </p:nvSpPr>
        <p:spPr bwMode="auto">
          <a:xfrm>
            <a:off x="2071688" y="285750"/>
            <a:ext cx="51927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>
                <a:solidFill>
                  <a:srgbClr val="0000FF"/>
                </a:solidFill>
                <a:latin typeface="Comic Sans MS" pitchFamily="66" charset="0"/>
              </a:rPr>
              <a:t>Свойства композиции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285860"/>
            <a:ext cx="2100255" cy="523220"/>
          </a:xfrm>
          <a:prstGeom prst="rect">
            <a:avLst/>
          </a:prstGeom>
          <a:solidFill>
            <a:srgbClr val="A953FF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3175">
                  <a:solidFill>
                    <a:srgbClr val="FFFF00"/>
                  </a:solidFill>
                </a:ln>
                <a:solidFill>
                  <a:srgbClr val="FF0066"/>
                </a:solidFill>
                <a:latin typeface="Comic Sans MS" pitchFamily="66" charset="0"/>
                <a:cs typeface="+mn-cs"/>
                <a:hlinkClick r:id="rId2" action="ppaction://hlinksldjump"/>
              </a:rPr>
              <a:t>симметрия</a:t>
            </a:r>
            <a:endParaRPr lang="ru-RU" sz="2800" dirty="0">
              <a:ln w="3175">
                <a:solidFill>
                  <a:srgbClr val="FFFF00"/>
                </a:solidFill>
              </a:ln>
              <a:solidFill>
                <a:srgbClr val="FF0066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2643182"/>
            <a:ext cx="413896" cy="523220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3175">
                  <a:solidFill>
                    <a:srgbClr val="FCF60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</a:rPr>
              <a:t>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358082" y="2071678"/>
            <a:ext cx="1041400" cy="5238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3175">
                  <a:solidFill>
                    <a:srgbClr val="000099"/>
                  </a:solidFill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  <a:hlinkClick r:id="rId3" action="ppaction://hlinksldjump"/>
              </a:rPr>
              <a:t>ритм</a:t>
            </a:r>
            <a:endParaRPr lang="ru-RU" sz="2800" dirty="0">
              <a:ln w="3175">
                <a:solidFill>
                  <a:srgbClr val="000099"/>
                </a:solidFill>
              </a:ln>
              <a:solidFill>
                <a:srgbClr val="FF0066"/>
              </a:solidFill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3643314"/>
            <a:ext cx="3336925" cy="523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3175">
                  <a:solidFill>
                    <a:srgbClr val="FF0000"/>
                  </a:solidFill>
                </a:ln>
                <a:solidFill>
                  <a:srgbClr val="FF0066"/>
                </a:solidFill>
                <a:latin typeface="Comic Sans MS" pitchFamily="66" charset="0"/>
                <a:cs typeface="+mn-cs"/>
                <a:hlinkClick r:id="" action="ppaction://noaction"/>
              </a:rPr>
              <a:t>контраст и нюанс</a:t>
            </a:r>
            <a:endParaRPr lang="ru-RU" sz="2800" dirty="0">
              <a:ln w="3175">
                <a:solidFill>
                  <a:srgbClr val="FF0000"/>
                </a:solidFill>
              </a:ln>
              <a:solidFill>
                <a:srgbClr val="FF0066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4714884"/>
            <a:ext cx="6837362" cy="52387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3175">
                  <a:solidFill>
                    <a:schemeClr val="tx1"/>
                  </a:solidFill>
                </a:ln>
                <a:solidFill>
                  <a:srgbClr val="FF0066"/>
                </a:solidFill>
                <a:latin typeface="Comic Sans MS" pitchFamily="66" charset="0"/>
                <a:cs typeface="+mn-cs"/>
                <a:hlinkClick r:id="" action="ppaction://noaction"/>
              </a:rPr>
              <a:t>пропорциональность и масштабность</a:t>
            </a:r>
            <a:endParaRPr lang="ru-RU" sz="2800" dirty="0">
              <a:ln w="3175">
                <a:solidFill>
                  <a:schemeClr val="tx1"/>
                </a:solidFill>
              </a:ln>
              <a:solidFill>
                <a:srgbClr val="FF0066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488" y="5715016"/>
            <a:ext cx="5695950" cy="523875"/>
          </a:xfrm>
          <a:prstGeom prst="rect">
            <a:avLst/>
          </a:prstGeom>
          <a:solidFill>
            <a:srgbClr val="FF4382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rgbClr val="0000FF"/>
                  </a:solidFill>
                </a:ln>
                <a:solidFill>
                  <a:srgbClr val="FF0066"/>
                </a:solidFill>
                <a:latin typeface="Comic Sans MS" pitchFamily="66" charset="0"/>
                <a:cs typeface="+mn-cs"/>
                <a:hlinkClick r:id="" action="ppaction://noaction"/>
              </a:rPr>
              <a:t>колорит и тональное единство</a:t>
            </a:r>
            <a:endParaRPr lang="ru-RU" sz="2800" dirty="0">
              <a:ln>
                <a:solidFill>
                  <a:srgbClr val="0000FF"/>
                </a:solidFill>
              </a:ln>
              <a:solidFill>
                <a:srgbClr val="FF0066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1285860"/>
            <a:ext cx="2299027" cy="523220"/>
          </a:xfrm>
          <a:prstGeom prst="rect">
            <a:avLst/>
          </a:prstGeom>
          <a:solidFill>
            <a:srgbClr val="A953FF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3175">
                  <a:solidFill>
                    <a:srgbClr val="FFFF00"/>
                  </a:solidFill>
                </a:ln>
                <a:solidFill>
                  <a:srgbClr val="FF0066"/>
                </a:solidFill>
                <a:latin typeface="Comic Sans MS" pitchFamily="66" charset="0"/>
                <a:cs typeface="+mn-cs"/>
                <a:hlinkClick r:id="rId4" action="ppaction://hlinksldjump"/>
              </a:rPr>
              <a:t>асимметрия</a:t>
            </a:r>
            <a:endParaRPr lang="ru-RU" sz="2800" dirty="0">
              <a:ln w="3175">
                <a:solidFill>
                  <a:srgbClr val="FFFF00"/>
                </a:solidFill>
              </a:ln>
              <a:solidFill>
                <a:srgbClr val="FF0066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1802" y="1285860"/>
            <a:ext cx="413896" cy="523220"/>
          </a:xfrm>
          <a:prstGeom prst="rect">
            <a:avLst/>
          </a:prstGeom>
          <a:solidFill>
            <a:srgbClr val="A953FF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rgbClr val="FFFF00"/>
                  </a:solidFill>
                </a:ln>
                <a:solidFill>
                  <a:srgbClr val="00B050"/>
                </a:solidFill>
                <a:latin typeface="Comic Sans MS" pitchFamily="66" charset="0"/>
                <a:cs typeface="+mn-cs"/>
              </a:rPr>
              <a:t>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14480" y="2643182"/>
            <a:ext cx="1895071" cy="523220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3175">
                  <a:solidFill>
                    <a:srgbClr val="FFFF00"/>
                  </a:solidFill>
                </a:ln>
                <a:solidFill>
                  <a:srgbClr val="FF0066"/>
                </a:solidFill>
                <a:latin typeface="Comic Sans MS" pitchFamily="66" charset="0"/>
                <a:cs typeface="+mn-cs"/>
                <a:hlinkClick r:id="rId5" action="ppaction://hlinksldjump"/>
              </a:rPr>
              <a:t>динамика</a:t>
            </a:r>
            <a:endParaRPr lang="ru-RU" sz="2800" dirty="0">
              <a:ln w="3175">
                <a:solidFill>
                  <a:srgbClr val="FFFF00"/>
                </a:solidFill>
              </a:ln>
              <a:solidFill>
                <a:srgbClr val="FF0066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43438" y="2643182"/>
            <a:ext cx="1511953" cy="523220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 w="3175">
                  <a:solidFill>
                    <a:srgbClr val="FFFF00"/>
                  </a:solidFill>
                </a:ln>
                <a:solidFill>
                  <a:srgbClr val="FF0066"/>
                </a:solidFill>
                <a:latin typeface="Comic Sans MS" pitchFamily="66" charset="0"/>
                <a:cs typeface="+mn-cs"/>
                <a:hlinkClick r:id="" action="ppaction://noaction"/>
              </a:rPr>
              <a:t>статика</a:t>
            </a:r>
            <a:endParaRPr lang="ru-RU" sz="2800" dirty="0">
              <a:ln w="3175">
                <a:solidFill>
                  <a:srgbClr val="FFFF00"/>
                </a:solidFill>
              </a:ln>
              <a:solidFill>
                <a:srgbClr val="FF0066"/>
              </a:solidFill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FF6600"/>
                </a:solidFill>
                <a:latin typeface="Comic Sans MS" pitchFamily="66" charset="0"/>
                <a:cs typeface="+mn-cs"/>
              </a:rPr>
              <a:t>Ритм</a:t>
            </a:r>
            <a:r>
              <a:rPr lang="ru-RU" dirty="0">
                <a:solidFill>
                  <a:srgbClr val="993300"/>
                </a:solidFill>
                <a:latin typeface="Comic Sans MS" pitchFamily="66" charset="0"/>
                <a:cs typeface="+mn-cs"/>
              </a:rPr>
              <a:t> </a:t>
            </a:r>
            <a:r>
              <a:rPr lang="ru-RU" sz="2000" dirty="0">
                <a:solidFill>
                  <a:srgbClr val="993300"/>
                </a:solidFill>
                <a:latin typeface="Comic Sans MS" pitchFamily="66" charset="0"/>
                <a:cs typeface="+mn-cs"/>
              </a:rPr>
              <a:t>- это чередование элементов в определенной последовательности,  универсальное природное свойство. Он присутствует во многих явлениях действительности. Вращение планет, смена дня и ночи, цикличность времен года, рост растений и минералов. Ритм всегда подразумевает движение</a:t>
            </a:r>
            <a:endParaRPr lang="ru-RU" dirty="0">
              <a:solidFill>
                <a:srgbClr val="9933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pic>
        <p:nvPicPr>
          <p:cNvPr id="18434" name="Picture 10" descr="http://online.fotoschool.ru/photos/big/photo-54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4575" y="1700213"/>
            <a:ext cx="3019425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8" descr="C:\Documents and Settings\L\Рабочий стол\Рисунок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00213"/>
            <a:ext cx="31400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9" descr="C:\Documents and Settings\L\Рабочий стол\Рисунок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1700213"/>
            <a:ext cx="2857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0" descr="C:\Documents and Settings\L\Рабочий стол\Рисунок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084638"/>
            <a:ext cx="396240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1" descr="C:\Documents and Settings\L\Рабочий стол\Рисунок1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7688" y="4097338"/>
            <a:ext cx="4391025" cy="276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285750" y="142875"/>
            <a:ext cx="864393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200">
                <a:solidFill>
                  <a:srgbClr val="0070C0"/>
                </a:solidFill>
                <a:latin typeface="Comic Sans MS" pitchFamily="66" charset="0"/>
              </a:rPr>
              <a:t>Мы живем в постоянно изменяющемся мире. Произведения искусства, в которых присутствует движение, характеризуют как </a:t>
            </a:r>
            <a:r>
              <a:rPr lang="ru-RU" sz="2200">
                <a:solidFill>
                  <a:srgbClr val="A20000"/>
                </a:solidFill>
                <a:latin typeface="Comic Sans MS" pitchFamily="66" charset="0"/>
              </a:rPr>
              <a:t>динамичные</a:t>
            </a:r>
            <a:r>
              <a:rPr lang="ru-RU" sz="2200">
                <a:solidFill>
                  <a:srgbClr val="0070C0"/>
                </a:solidFill>
                <a:latin typeface="Comic Sans MS" pitchFamily="66" charset="0"/>
              </a:rPr>
              <a:t>. </a:t>
            </a:r>
          </a:p>
          <a:p>
            <a:pPr algn="just"/>
            <a:r>
              <a:rPr lang="ru-RU" sz="2200">
                <a:solidFill>
                  <a:srgbClr val="0070C0"/>
                </a:solidFill>
                <a:latin typeface="Comic Sans MS" pitchFamily="66" charset="0"/>
              </a:rPr>
              <a:t>Почему же ритм передает движение? Это связано с особенностью нашего зрения. Взгляд, переходя от одного изобразительного элемента к другому, ему подобному, сам как бы участвует в движении. Например, когда мы смотрим на волны, переводя взгляд от одной волны к другой, создается иллюзия их движения</a:t>
            </a:r>
          </a:p>
        </p:txBody>
      </p:sp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1692275" y="6519863"/>
            <a:ext cx="2659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Calibri" pitchFamily="34" charset="0"/>
              </a:rPr>
              <a:t>Кацусика Хокусай. Волна </a:t>
            </a:r>
          </a:p>
        </p:txBody>
      </p:sp>
      <p:pic>
        <p:nvPicPr>
          <p:cNvPr id="19459" name="Picture 6" descr="C:\Documents and Settings\L\Рабочий стол\Рисунок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257550"/>
            <a:ext cx="4752975" cy="328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7" descr="C:\Documents and Settings\L\Рабочий стол\Рисунок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3165475"/>
            <a:ext cx="2570162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2"/>
          <p:cNvSpPr>
            <a:spLocks noChangeArrowheads="1"/>
          </p:cNvSpPr>
          <p:nvPr/>
        </p:nvSpPr>
        <p:spPr bwMode="auto">
          <a:xfrm>
            <a:off x="0" y="6211888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omic Sans MS" pitchFamily="66" charset="0"/>
              </a:rPr>
              <a:t>Оптические иллюзии японского художника Акиоши Акитаоки </a:t>
            </a:r>
            <a:br>
              <a:rPr lang="ru-RU" sz="2000">
                <a:latin typeface="Comic Sans MS" pitchFamily="66" charset="0"/>
              </a:rPr>
            </a:br>
            <a:endParaRPr lang="ru-RU" sz="2000">
              <a:latin typeface="Comic Sans MS" pitchFamily="66" charset="0"/>
            </a:endParaRPr>
          </a:p>
        </p:txBody>
      </p:sp>
      <p:pic>
        <p:nvPicPr>
          <p:cNvPr id="20482" name="Picture 7" descr="C:\Documents and Settings\L\Рабочий стол\Новая папка (2)\Рисунок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642938"/>
            <a:ext cx="4986337" cy="499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3" descr="Картинка 7 из 26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63" y="5214938"/>
            <a:ext cx="1604962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4" descr="C:\Documents and Settings\L\Рабочий стол\Новая папка (2)\Рисунок3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25" y="785813"/>
            <a:ext cx="5300663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370</Words>
  <Application>Microsoft Office PowerPoint</Application>
  <PresentationFormat>On-screen Show (4:3)</PresentationFormat>
  <Paragraphs>77</Paragraphs>
  <Slides>15</Slides>
  <Notes>0</Notes>
  <HiddenSlides>9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scool17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Julia</cp:lastModifiedBy>
  <cp:revision>110</cp:revision>
  <dcterms:created xsi:type="dcterms:W3CDTF">2008-03-26T18:43:38Z</dcterms:created>
  <dcterms:modified xsi:type="dcterms:W3CDTF">2011-02-10T12:46:51Z</dcterms:modified>
</cp:coreProperties>
</file>