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58" r:id="rId5"/>
    <p:sldId id="259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71" r:id="rId14"/>
    <p:sldId id="272" r:id="rId15"/>
    <p:sldId id="279" r:id="rId16"/>
    <p:sldId id="273" r:id="rId17"/>
    <p:sldId id="276" r:id="rId18"/>
    <p:sldId id="278" r:id="rId19"/>
    <p:sldId id="280" r:id="rId20"/>
    <p:sldId id="28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6" autoAdjust="0"/>
    <p:restoredTop sz="94727" autoAdjust="0"/>
  </p:normalViewPr>
  <p:slideViewPr>
    <p:cSldViewPr>
      <p:cViewPr varScale="1">
        <p:scale>
          <a:sx n="58" d="100"/>
          <a:sy n="58" d="100"/>
        </p:scale>
        <p:origin x="-96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464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543800" cy="5638800"/>
          </a:xfrm>
        </p:spPr>
        <p:txBody>
          <a:bodyPr>
            <a:noAutofit/>
          </a:bodyPr>
          <a:lstStyle/>
          <a:p>
            <a:r>
              <a:rPr lang="en-US" sz="8000" b="1" u="sng" dirty="0" err="1">
                <a:latin typeface="Times New Roman"/>
                <a:ea typeface="Times New Roman"/>
              </a:rPr>
              <a:t>Romantilise</a:t>
            </a:r>
            <a:r>
              <a:rPr lang="en-US" sz="8000" b="1" u="sng" dirty="0">
                <a:latin typeface="Times New Roman"/>
                <a:ea typeface="Times New Roman"/>
              </a:rPr>
              <a:t> </a:t>
            </a:r>
            <a:r>
              <a:rPr lang="en-US" sz="8000" b="1" u="sng" dirty="0" err="1">
                <a:latin typeface="Times New Roman"/>
                <a:ea typeface="Times New Roman"/>
              </a:rPr>
              <a:t>idealismi</a:t>
            </a:r>
            <a:r>
              <a:rPr lang="en-US" sz="8000" b="1" u="sng" dirty="0">
                <a:latin typeface="Times New Roman"/>
                <a:ea typeface="Times New Roman"/>
              </a:rPr>
              <a:t> </a:t>
            </a:r>
            <a:r>
              <a:rPr lang="en-US" sz="8000" b="1" u="sng" dirty="0" err="1">
                <a:latin typeface="Times New Roman"/>
                <a:ea typeface="Times New Roman"/>
              </a:rPr>
              <a:t>vool</a:t>
            </a:r>
            <a:r>
              <a:rPr lang="en-US" sz="8000" b="1" u="sng" dirty="0">
                <a:latin typeface="Times New Roman"/>
                <a:ea typeface="Times New Roman"/>
              </a:rPr>
              <a:t> </a:t>
            </a:r>
            <a:r>
              <a:rPr lang="en-US" sz="8000" b="1" u="sng" dirty="0" err="1">
                <a:latin typeface="Times New Roman"/>
                <a:ea typeface="Times New Roman"/>
              </a:rPr>
              <a:t>kunsti</a:t>
            </a:r>
            <a:r>
              <a:rPr lang="en-US" sz="8000" b="1" u="sng" dirty="0">
                <a:latin typeface="Times New Roman"/>
                <a:ea typeface="Times New Roman"/>
              </a:rPr>
              <a:t> </a:t>
            </a:r>
            <a:r>
              <a:rPr lang="en-US" sz="8000" b="1" u="sng" dirty="0" err="1">
                <a:latin typeface="Times New Roman"/>
                <a:ea typeface="Times New Roman"/>
              </a:rPr>
              <a:t>hariduses</a:t>
            </a:r>
            <a:r>
              <a:rPr lang="en-US" sz="8000" u="sng" dirty="0">
                <a:latin typeface="Times New Roman"/>
                <a:ea typeface="Times New Roman"/>
              </a:rPr>
              <a:t/>
            </a:r>
            <a:br>
              <a:rPr lang="en-US" sz="8000" u="sng" dirty="0">
                <a:latin typeface="Times New Roman"/>
                <a:ea typeface="Times New Roman"/>
              </a:rPr>
            </a:br>
            <a:r>
              <a:rPr lang="et-EE" sz="4800" dirty="0" smtClean="0">
                <a:solidFill>
                  <a:schemeClr val="bg1">
                    <a:lumMod val="50000"/>
                  </a:schemeClr>
                </a:solidFill>
                <a:latin typeface="Times New Roman"/>
                <a:ea typeface="Times New Roman"/>
              </a:rPr>
              <a:t>115-147</a:t>
            </a:r>
            <a:endParaRPr lang="et-EE" sz="4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165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9067800" cy="2667000"/>
          </a:xfrm>
        </p:spPr>
        <p:txBody>
          <a:bodyPr>
            <a:normAutofit fontScale="92500" lnSpcReduction="20000"/>
          </a:bodyPr>
          <a:lstStyle/>
          <a:p>
            <a:r>
              <a:rPr lang="et-EE" sz="3400" dirty="0" smtClean="0"/>
              <a:t>Need </a:t>
            </a:r>
            <a:r>
              <a:rPr lang="et-EE" sz="3400" dirty="0"/>
              <a:t>on ise valmistatud pallid, klotsid, tabletid, pulgad, rõngad ja kuulid ning neid kasutatakse igas vanuserühmas.</a:t>
            </a:r>
          </a:p>
          <a:p>
            <a:r>
              <a:rPr lang="et-EE" sz="3400" dirty="0"/>
              <a:t>Kingitus oli eesmärk anda lapsele mäng - nagu pall - see aitas lapsel mõista mõistete kuju, mõõtmeid, suurust ja nende suhteid. </a:t>
            </a:r>
          </a:p>
          <a:p>
            <a:endParaRPr lang="et-EE" dirty="0"/>
          </a:p>
        </p:txBody>
      </p:sp>
      <p:pic>
        <p:nvPicPr>
          <p:cNvPr id="2050" name=" 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" y="2880875"/>
            <a:ext cx="9144000" cy="397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3718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3505200" cy="6629400"/>
          </a:xfrm>
        </p:spPr>
        <p:txBody>
          <a:bodyPr>
            <a:normAutofit lnSpcReduction="10000"/>
          </a:bodyPr>
          <a:lstStyle/>
          <a:p>
            <a:r>
              <a:rPr lang="et-EE" sz="3400" dirty="0" smtClean="0">
                <a:latin typeface="Times New Roman" pitchFamily="18" charset="0"/>
                <a:cs typeface="Times New Roman" pitchFamily="18" charset="0"/>
              </a:rPr>
              <a:t>Lapsed </a:t>
            </a:r>
            <a:r>
              <a:rPr lang="et-EE" sz="3400" dirty="0">
                <a:latin typeface="Times New Roman" pitchFamily="18" charset="0"/>
                <a:cs typeface="Times New Roman" pitchFamily="18" charset="0"/>
              </a:rPr>
              <a:t>õpivad selgelt </a:t>
            </a:r>
            <a:r>
              <a:rPr lang="et-EE" sz="3400" dirty="0" smtClean="0">
                <a:latin typeface="Times New Roman" pitchFamily="18" charset="0"/>
                <a:cs typeface="Times New Roman" pitchFamily="18" charset="0"/>
              </a:rPr>
              <a:t>ja täpselt </a:t>
            </a:r>
            <a:r>
              <a:rPr lang="et-EE" sz="3400" dirty="0">
                <a:latin typeface="Times New Roman" pitchFamily="18" charset="0"/>
                <a:cs typeface="Times New Roman" pitchFamily="18" charset="0"/>
              </a:rPr>
              <a:t>omaduste kohta, hulk esemeid, nende </a:t>
            </a:r>
            <a:r>
              <a:rPr lang="et-EE" sz="3400" dirty="0" smtClean="0">
                <a:latin typeface="Times New Roman" pitchFamily="18" charset="0"/>
                <a:cs typeface="Times New Roman" pitchFamily="18" charset="0"/>
              </a:rPr>
              <a:t>kuju, suurus</a:t>
            </a:r>
            <a:r>
              <a:rPr lang="et-EE" sz="3400" dirty="0">
                <a:latin typeface="Times New Roman" pitchFamily="18" charset="0"/>
                <a:cs typeface="Times New Roman" pitchFamily="18" charset="0"/>
              </a:rPr>
              <a:t>, kaal ja koostis. </a:t>
            </a:r>
            <a:endParaRPr lang="et-EE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t-EE" sz="3400" dirty="0" smtClean="0">
                <a:latin typeface="Times New Roman" pitchFamily="18" charset="0"/>
                <a:cs typeface="Times New Roman" pitchFamily="18" charset="0"/>
              </a:rPr>
              <a:t>Sel </a:t>
            </a:r>
            <a:r>
              <a:rPr lang="et-EE" sz="3400" dirty="0">
                <a:latin typeface="Times New Roman" pitchFamily="18" charset="0"/>
                <a:cs typeface="Times New Roman" pitchFamily="18" charset="0"/>
              </a:rPr>
              <a:t>moel hakkavad nad mõistma, kuidas üks </a:t>
            </a:r>
            <a:r>
              <a:rPr lang="et-EE" sz="3400" dirty="0" smtClean="0">
                <a:latin typeface="Times New Roman" pitchFamily="18" charset="0"/>
                <a:cs typeface="Times New Roman" pitchFamily="18" charset="0"/>
              </a:rPr>
              <a:t>asi puudutab </a:t>
            </a:r>
            <a:r>
              <a:rPr lang="et-EE" sz="3400" dirty="0">
                <a:latin typeface="Times New Roman" pitchFamily="18" charset="0"/>
                <a:cs typeface="Times New Roman" pitchFamily="18" charset="0"/>
              </a:rPr>
              <a:t>teise ja kuidas kõik on seotud.</a:t>
            </a:r>
          </a:p>
          <a:p>
            <a:endParaRPr lang="et-EE" dirty="0"/>
          </a:p>
        </p:txBody>
      </p:sp>
      <p:pic>
        <p:nvPicPr>
          <p:cNvPr id="1026" name=" 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0"/>
            <a:ext cx="523322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712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2819400" cy="4953000"/>
          </a:xfrm>
        </p:spPr>
        <p:txBody>
          <a:bodyPr>
            <a:normAutofit fontScale="70000" lnSpcReduction="20000"/>
          </a:bodyPr>
          <a:lstStyle/>
          <a:p>
            <a:r>
              <a:rPr lang="et-EE" sz="4000" dirty="0">
                <a:latin typeface="Times New Roman" pitchFamily="18" charset="0"/>
                <a:cs typeface="Times New Roman" pitchFamily="18" charset="0"/>
              </a:rPr>
              <a:t>Froebel's Kingitused ja elukutsed on õppevahendid, et laiendada </a:t>
            </a:r>
            <a:r>
              <a:rPr lang="et-EE" sz="4000" dirty="0" smtClean="0">
                <a:latin typeface="Times New Roman" pitchFamily="18" charset="0"/>
                <a:cs typeface="Times New Roman" pitchFamily="18" charset="0"/>
              </a:rPr>
              <a:t>ja rikastada </a:t>
            </a:r>
            <a:r>
              <a:rPr lang="et-EE" sz="4000" dirty="0">
                <a:latin typeface="Times New Roman" pitchFamily="18" charset="0"/>
                <a:cs typeface="Times New Roman" pitchFamily="18" charset="0"/>
              </a:rPr>
              <a:t>iga lapse alateadvuse kaudu geomeetria mõistet: </a:t>
            </a:r>
            <a:r>
              <a:rPr lang="et-EE" sz="4000" dirty="0" smtClean="0">
                <a:latin typeface="Times New Roman" pitchFamily="18" charset="0"/>
                <a:cs typeface="Times New Roman" pitchFamily="18" charset="0"/>
              </a:rPr>
              <a:t>kuju, tahke</a:t>
            </a:r>
            <a:r>
              <a:rPr lang="et-EE" sz="4000" dirty="0">
                <a:latin typeface="Times New Roman" pitchFamily="18" charset="0"/>
                <a:cs typeface="Times New Roman" pitchFamily="18" charset="0"/>
              </a:rPr>
              <a:t>, numbrid, jne.</a:t>
            </a:r>
          </a:p>
          <a:p>
            <a:endParaRPr lang="et-E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548" y="0"/>
            <a:ext cx="6192452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" y="5029200"/>
            <a:ext cx="9146458" cy="1493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976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latin typeface="Times New Roman"/>
                <a:ea typeface="Times New Roman"/>
              </a:rPr>
              <a:t>William </a:t>
            </a:r>
            <a:r>
              <a:rPr lang="et-EE" b="1" u="sng" dirty="0" err="1" smtClean="0">
                <a:latin typeface="Times New Roman"/>
                <a:ea typeface="Times New Roman"/>
              </a:rPr>
              <a:t>T</a:t>
            </a:r>
            <a:r>
              <a:rPr lang="en-US" b="1" u="sng" dirty="0" err="1" smtClean="0">
                <a:latin typeface="Times New Roman"/>
                <a:ea typeface="Times New Roman"/>
              </a:rPr>
              <a:t>orrey</a:t>
            </a:r>
            <a:r>
              <a:rPr lang="en-US" b="1" u="sng" dirty="0" smtClean="0">
                <a:latin typeface="Times New Roman"/>
                <a:ea typeface="Times New Roman"/>
              </a:rPr>
              <a:t> </a:t>
            </a:r>
            <a:r>
              <a:rPr lang="et-EE" b="1" u="sng" dirty="0" err="1" smtClean="0">
                <a:latin typeface="Times New Roman"/>
                <a:ea typeface="Times New Roman"/>
              </a:rPr>
              <a:t>H</a:t>
            </a:r>
            <a:r>
              <a:rPr lang="en-US" b="1" u="sng" dirty="0" err="1" smtClean="0">
                <a:latin typeface="Times New Roman"/>
                <a:ea typeface="Times New Roman"/>
              </a:rPr>
              <a:t>arris</a:t>
            </a:r>
            <a:r>
              <a:rPr lang="en-US" b="1" u="sng" dirty="0" smtClean="0">
                <a:latin typeface="Times New Roman"/>
                <a:ea typeface="Times New Roman"/>
              </a:rPr>
              <a:t> </a:t>
            </a:r>
            <a:r>
              <a:rPr lang="et-EE" b="1" u="sng" dirty="0" smtClean="0">
                <a:latin typeface="Times New Roman"/>
                <a:ea typeface="Times New Roman"/>
              </a:rPr>
              <a:t>ja</a:t>
            </a:r>
            <a:r>
              <a:rPr lang="en-US" b="1" u="sng" dirty="0" smtClean="0">
                <a:latin typeface="Times New Roman"/>
                <a:ea typeface="Times New Roman"/>
              </a:rPr>
              <a:t> </a:t>
            </a:r>
            <a:r>
              <a:rPr lang="en-US" b="1" u="sng" dirty="0">
                <a:latin typeface="Times New Roman"/>
                <a:ea typeface="Times New Roman"/>
              </a:rPr>
              <a:t>idealism</a:t>
            </a:r>
            <a:endParaRPr lang="et-EE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>
                <a:latin typeface="Times New Roman" pitchFamily="18" charset="0"/>
                <a:cs typeface="Times New Roman" pitchFamily="18" charset="0"/>
              </a:rPr>
              <a:t>William Torrey Harris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oli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Ameerika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kasvataja, filosoof  ja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Leksikograf. </a:t>
            </a:r>
          </a:p>
          <a:p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laiendas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avaliku koolisüsteemi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lisades algkooli ja gümnaasiumi, edendades humanitaaria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ja kunsti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õppekava, ja lisaks raamatukogud kõikidele koolidele. </a:t>
            </a:r>
            <a:endParaRPr lang="et-E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Ta oli kaasatud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ka  esimesse inglise keelsesse lasteaeda Ameerikas.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3037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1000"/>
            <a:ext cx="7620000" cy="5867400"/>
          </a:xfrm>
        </p:spPr>
        <p:txBody>
          <a:bodyPr>
            <a:normAutofit lnSpcReduction="10000"/>
          </a:bodyPr>
          <a:lstStyle/>
          <a:p>
            <a:r>
              <a:rPr lang="et-EE" sz="4800" dirty="0">
                <a:latin typeface="Times New Roman" pitchFamily="18" charset="0"/>
                <a:cs typeface="Times New Roman" pitchFamily="18" charset="0"/>
              </a:rPr>
              <a:t>Harris leidis suur inspiratsiooni saksa filosoofiast, eriti Hegel’ist.</a:t>
            </a:r>
          </a:p>
          <a:p>
            <a:r>
              <a:rPr lang="et-EE" sz="4800" dirty="0">
                <a:latin typeface="Times New Roman" pitchFamily="18" charset="0"/>
                <a:cs typeface="Times New Roman" pitchFamily="18" charset="0"/>
              </a:rPr>
              <a:t>Ta uskus, et haridus peaks olema prioriteediks valitsusele, kuna see </a:t>
            </a:r>
            <a:r>
              <a:rPr lang="et-EE" sz="4800" dirty="0" smtClean="0">
                <a:latin typeface="Times New Roman" pitchFamily="18" charset="0"/>
                <a:cs typeface="Times New Roman" pitchFamily="18" charset="0"/>
              </a:rPr>
              <a:t>on number </a:t>
            </a:r>
            <a:r>
              <a:rPr lang="et-EE" sz="4800" dirty="0">
                <a:latin typeface="Times New Roman" pitchFamily="18" charset="0"/>
                <a:cs typeface="Times New Roman" pitchFamily="18" charset="0"/>
              </a:rPr>
              <a:t>üks tegur tugeva Vabariigi jaoks. </a:t>
            </a:r>
          </a:p>
          <a:p>
            <a:endParaRPr lang="et-EE" sz="4800" dirty="0">
              <a:latin typeface="Times New Roman" pitchFamily="18" charset="0"/>
              <a:cs typeface="Times New Roman" pitchFamily="18" charset="0"/>
            </a:endParaRPr>
          </a:p>
          <a:p>
            <a:endParaRPr lang="et-EE" sz="4800" dirty="0">
              <a:latin typeface="Times New Roman" pitchFamily="18" charset="0"/>
              <a:cs typeface="Times New Roman" pitchFamily="18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44296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b="1" u="sng" dirty="0">
                <a:latin typeface="Times New Roman" pitchFamily="18" charset="0"/>
                <a:cs typeface="Times New Roman" pitchFamily="18" charset="0"/>
              </a:rPr>
              <a:t>Harris uskus, et haridus toimib kolmel etapil</a:t>
            </a:r>
            <a:r>
              <a:rPr lang="et-EE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t-EE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t-EE" b="1" dirty="0">
                <a:latin typeface="Times New Roman" pitchFamily="18" charset="0"/>
                <a:cs typeface="Times New Roman" pitchFamily="18" charset="0"/>
              </a:rPr>
              <a:t>. algharidus,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kus laps õpib põhiruume ühiskondlikus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elus</a:t>
            </a:r>
            <a:endParaRPr lang="et-EE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t-EE" b="1" dirty="0">
                <a:latin typeface="Times New Roman" pitchFamily="18" charset="0"/>
                <a:cs typeface="Times New Roman" pitchFamily="18" charset="0"/>
              </a:rPr>
              <a:t>2. keskharidus,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mis iseloomustab õppimise keerulisi suhted asutuste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vahel ja sees</a:t>
            </a:r>
            <a:endParaRPr lang="et-EE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t-EE" b="1" dirty="0">
                <a:latin typeface="Times New Roman" pitchFamily="18" charset="0"/>
                <a:cs typeface="Times New Roman" pitchFamily="18" charset="0"/>
              </a:rPr>
              <a:t>3. kõrgharidus,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mis õpetab abstraktsete seoste sotsiaalset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maailma</a:t>
            </a:r>
            <a:endParaRPr lang="et-EE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t-EE" dirty="0">
                <a:latin typeface="Times New Roman" pitchFamily="18" charset="0"/>
                <a:cs typeface="Times New Roman" pitchFamily="18" charset="0"/>
              </a:rPr>
              <a:t>Ta toetas ka moraali õpetamist koolides, uskudes, et koolid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peavad põhinema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kristlikel põhimõtetel.</a:t>
            </a:r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8906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u="sng" dirty="0">
                <a:latin typeface="Times New Roman" pitchFamily="18" charset="0"/>
                <a:cs typeface="Times New Roman" pitchFamily="18" charset="0"/>
              </a:rPr>
              <a:t>Ruskin mõju </a:t>
            </a:r>
            <a:r>
              <a:rPr lang="et-EE" b="1" u="sng" dirty="0" smtClean="0">
                <a:latin typeface="Times New Roman" pitchFamily="18" charset="0"/>
                <a:cs typeface="Times New Roman" pitchFamily="18" charset="0"/>
              </a:rPr>
              <a:t>kunstiõpetuses</a:t>
            </a:r>
            <a:endParaRPr lang="et-EE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John Ruskin uskunus aktiivsesse õppimisse ja tema lähenemine õpetamisele oli</a:t>
            </a:r>
            <a:r>
              <a:rPr lang="et-EE" dirty="0" smtClean="0"/>
              <a:t> </a:t>
            </a:r>
            <a:r>
              <a:rPr lang="fi-FI" dirty="0" smtClean="0"/>
              <a:t>dünaamiline. </a:t>
            </a:r>
            <a:endParaRPr lang="et-EE" dirty="0" smtClean="0"/>
          </a:p>
          <a:p>
            <a:r>
              <a:rPr lang="et-EE" dirty="0" smtClean="0"/>
              <a:t>Kunsti </a:t>
            </a:r>
            <a:r>
              <a:rPr lang="et-EE" dirty="0"/>
              <a:t>väärtus seisneb selles, et ta teenib mingit moraalset või didaktilist eesmärki,  tähendab, et kunst on väärtuslik just </a:t>
            </a:r>
            <a:r>
              <a:rPr lang="et-EE" dirty="0" smtClean="0"/>
              <a:t>kunstina. </a:t>
            </a:r>
            <a:endParaRPr lang="et-EE" dirty="0" smtClean="0"/>
          </a:p>
          <a:p>
            <a:r>
              <a:rPr lang="et-EE" dirty="0">
                <a:latin typeface="Times New Roman" pitchFamily="18" charset="0"/>
                <a:cs typeface="Times New Roman" pitchFamily="18" charset="0"/>
              </a:rPr>
              <a:t>Ruskini jaoks on haridus ennekõike moraalne ja eetiline protsess,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mitte faktide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ja saavutuste kogumine, ning kõlbeline kasvatus.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14267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u="sng" dirty="0" smtClean="0">
                <a:latin typeface="Times New Roman" pitchFamily="18" charset="0"/>
                <a:cs typeface="Times New Roman" pitchFamily="18" charset="0"/>
              </a:rPr>
              <a:t>Ruskini ideaalne õppekava</a:t>
            </a:r>
            <a:endParaRPr lang="et-EE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>
                <a:latin typeface="Times New Roman" pitchFamily="18" charset="0"/>
                <a:cs typeface="Times New Roman" pitchFamily="18" charset="0"/>
              </a:rPr>
              <a:t>Ideaalne kool: on kool kus õpetatakse muusikat, geomeetriat,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astronoomiat, botaanikat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, zooloogiat kõigile ja joonistamist ning ajalugu lastele, kes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on kummaski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aines andekad. </a:t>
            </a:r>
            <a:endParaRPr lang="et-E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Kõik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lapsed, olenemata andekusest, hinnetest või vanusest, on õigus õnnele ja armastusele.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62806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u="sng" dirty="0" smtClean="0">
                <a:latin typeface="Times New Roman" pitchFamily="18" charset="0"/>
                <a:cs typeface="Times New Roman" pitchFamily="18" charset="0"/>
              </a:rPr>
              <a:t>Järeldused</a:t>
            </a:r>
            <a:endParaRPr lang="et-EE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5257800"/>
          </a:xfrm>
        </p:spPr>
        <p:txBody>
          <a:bodyPr>
            <a:normAutofit/>
          </a:bodyPr>
          <a:lstStyle/>
          <a:p>
            <a:r>
              <a:rPr lang="et-EE" dirty="0">
                <a:latin typeface="Times New Roman" pitchFamily="18" charset="0"/>
                <a:cs typeface="Times New Roman" pitchFamily="18" charset="0"/>
              </a:rPr>
              <a:t>Esimesed argumendid, mis võrdsustavad kunsti kõrge moraali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eesmärgina, pärinevad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Saksa idealist-filosoofide kirjutisest, mis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järk-järgult mõjutasid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kunsti läbi romantilise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liikumise.</a:t>
            </a:r>
          </a:p>
          <a:p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Mõistus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oli jõud,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millega ehitada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alternatiivset maailma, luues kunstisse ilu ja tõstes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mõttes moraali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. </a:t>
            </a:r>
            <a:endParaRPr lang="et-E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Lähtuvalt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sellest ideest tuli kunsti pidada rohkem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sügavalt moraalsete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arusaamade allikaks, mitte pelgalt dekoratiivsuseks.</a:t>
            </a:r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55503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8077200" cy="5668963"/>
          </a:xfrm>
        </p:spPr>
        <p:txBody>
          <a:bodyPr>
            <a:normAutofit/>
          </a:bodyPr>
          <a:lstStyle/>
          <a:p>
            <a:r>
              <a:rPr lang="et-EE" dirty="0">
                <a:latin typeface="Times New Roman" pitchFamily="18" charset="0"/>
                <a:cs typeface="Times New Roman" pitchFamily="18" charset="0"/>
              </a:rPr>
              <a:t>Idee, et mõistus suudab vastu võtta vaistlikult teadmisi, et ületada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taju piire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, tuli Uus-Inglismaa. </a:t>
            </a:r>
            <a:endParaRPr lang="et-E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See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liikumine tõi kaasa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muutuse intellektuaalsete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naiste staatusesse, sest arvati, et naistel on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suurem vaistlik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arusaam kui meestel. </a:t>
            </a:r>
            <a:endParaRPr lang="et-E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Moraalse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eesmärgi tähtsus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üldhariduses tõusis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ja selle õpetamisest sai enamjaolt naiste elukutse.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78111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8077200" cy="63246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/>
                <a:ea typeface="Times New Roman"/>
              </a:rPr>
              <a:t>19 </a:t>
            </a:r>
            <a:r>
              <a:rPr lang="en-US" dirty="0" err="1">
                <a:latin typeface="Times New Roman"/>
                <a:ea typeface="Times New Roman"/>
              </a:rPr>
              <a:t>sajandi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jooksul</a:t>
            </a:r>
            <a:r>
              <a:rPr lang="en-US" dirty="0">
                <a:latin typeface="Times New Roman"/>
                <a:ea typeface="Times New Roman"/>
              </a:rPr>
              <a:t> on </a:t>
            </a:r>
            <a:r>
              <a:rPr lang="en-US" dirty="0" err="1">
                <a:latin typeface="Times New Roman"/>
                <a:ea typeface="Times New Roman"/>
              </a:rPr>
              <a:t>romantiline</a:t>
            </a:r>
            <a:r>
              <a:rPr lang="en-US" dirty="0">
                <a:latin typeface="Times New Roman"/>
                <a:ea typeface="Times New Roman"/>
              </a:rPr>
              <a:t> idealism </a:t>
            </a:r>
            <a:r>
              <a:rPr lang="en-US" dirty="0" err="1">
                <a:latin typeface="Times New Roman"/>
                <a:ea typeface="Times New Roman"/>
              </a:rPr>
              <a:t>mõjutanud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hariduse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teooriat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ja</a:t>
            </a:r>
            <a:r>
              <a:rPr lang="et-EE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praktikat</a:t>
            </a:r>
            <a:r>
              <a:rPr lang="en-US" dirty="0">
                <a:latin typeface="Times New Roman"/>
                <a:ea typeface="Times New Roman"/>
              </a:rPr>
              <a:t>. </a:t>
            </a:r>
            <a:endParaRPr lang="et-EE" dirty="0" smtClean="0">
              <a:latin typeface="Times New Roman"/>
              <a:ea typeface="Times New Roman"/>
            </a:endParaRPr>
          </a:p>
          <a:p>
            <a:r>
              <a:rPr lang="en-US" dirty="0" err="1" smtClean="0">
                <a:latin typeface="Times New Roman"/>
                <a:ea typeface="Times New Roman"/>
              </a:rPr>
              <a:t>Preisi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koolmeister</a:t>
            </a:r>
            <a:r>
              <a:rPr lang="en-US" dirty="0">
                <a:latin typeface="Times New Roman"/>
                <a:ea typeface="Times New Roman"/>
              </a:rPr>
              <a:t> Pestalozzi </a:t>
            </a:r>
            <a:r>
              <a:rPr lang="en-US" dirty="0" err="1">
                <a:latin typeface="Times New Roman"/>
                <a:ea typeface="Times New Roman"/>
              </a:rPr>
              <a:t>pedagoogika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omandas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spartalikku</a:t>
            </a:r>
            <a:r>
              <a:rPr lang="et-EE" dirty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rangust</a:t>
            </a:r>
            <a:r>
              <a:rPr lang="en-US" dirty="0">
                <a:latin typeface="Times New Roman"/>
                <a:ea typeface="Times New Roman"/>
              </a:rPr>
              <a:t>. </a:t>
            </a:r>
            <a:r>
              <a:rPr lang="en-US" dirty="0" err="1">
                <a:latin typeface="Times New Roman"/>
                <a:ea typeface="Times New Roman"/>
              </a:rPr>
              <a:t>Uus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filosoofia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seab</a:t>
            </a:r>
            <a:r>
              <a:rPr lang="en-US" dirty="0">
                <a:latin typeface="Times New Roman"/>
                <a:ea typeface="Times New Roman"/>
              </a:rPr>
              <a:t> need </a:t>
            </a:r>
            <a:r>
              <a:rPr lang="en-US" dirty="0" err="1">
                <a:latin typeface="Times New Roman"/>
                <a:ea typeface="Times New Roman"/>
              </a:rPr>
              <a:t>meetodid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kahtluse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alla</a:t>
            </a:r>
            <a:r>
              <a:rPr lang="en-US" dirty="0">
                <a:latin typeface="Times New Roman"/>
                <a:ea typeface="Times New Roman"/>
              </a:rPr>
              <a:t>. </a:t>
            </a:r>
            <a:endParaRPr lang="et-EE" dirty="0" smtClean="0">
              <a:latin typeface="Times New Roman"/>
              <a:ea typeface="Times New Roman"/>
            </a:endParaRPr>
          </a:p>
          <a:p>
            <a:r>
              <a:rPr lang="en-US" dirty="0" smtClean="0">
                <a:latin typeface="Times New Roman"/>
                <a:ea typeface="Times New Roman"/>
              </a:rPr>
              <a:t>"</a:t>
            </a:r>
            <a:r>
              <a:rPr lang="en-US" dirty="0" err="1" smtClean="0">
                <a:latin typeface="Times New Roman"/>
                <a:ea typeface="Times New Roman"/>
              </a:rPr>
              <a:t>Füüsilisest</a:t>
            </a:r>
            <a:r>
              <a:rPr lang="et-EE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isikust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tegevusluba</a:t>
            </a:r>
            <a:r>
              <a:rPr lang="en-US" dirty="0">
                <a:latin typeface="Times New Roman"/>
                <a:ea typeface="Times New Roman"/>
              </a:rPr>
              <a:t>" </a:t>
            </a:r>
            <a:r>
              <a:rPr lang="en-US" dirty="0" err="1">
                <a:latin typeface="Times New Roman"/>
                <a:ea typeface="Times New Roman"/>
              </a:rPr>
              <a:t>viis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omakorda</a:t>
            </a:r>
            <a:r>
              <a:rPr lang="en-US" dirty="0">
                <a:latin typeface="Times New Roman"/>
                <a:ea typeface="Times New Roman"/>
              </a:rPr>
              <a:t> "</a:t>
            </a:r>
            <a:r>
              <a:rPr lang="en-US" dirty="0" err="1">
                <a:latin typeface="Times New Roman"/>
                <a:ea typeface="Times New Roman"/>
              </a:rPr>
              <a:t>eneseväljenduseni</a:t>
            </a:r>
            <a:r>
              <a:rPr lang="en-US" dirty="0">
                <a:latin typeface="Times New Roman"/>
                <a:ea typeface="Times New Roman"/>
              </a:rPr>
              <a:t>", </a:t>
            </a:r>
            <a:r>
              <a:rPr lang="en-US" dirty="0" err="1">
                <a:latin typeface="Times New Roman"/>
                <a:ea typeface="Times New Roman"/>
              </a:rPr>
              <a:t>mis</a:t>
            </a:r>
            <a:r>
              <a:rPr lang="en-US" dirty="0">
                <a:latin typeface="Times New Roman"/>
                <a:ea typeface="Times New Roman"/>
              </a:rPr>
              <a:t> on </a:t>
            </a:r>
            <a:r>
              <a:rPr lang="en-US" dirty="0" err="1" smtClean="0">
                <a:latin typeface="Times New Roman"/>
                <a:ea typeface="Times New Roman"/>
              </a:rPr>
              <a:t>meetod</a:t>
            </a:r>
            <a:r>
              <a:rPr lang="et-EE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õpetamaks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kunsti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sajandi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vahetusel</a:t>
            </a:r>
            <a:r>
              <a:rPr lang="en-US" dirty="0">
                <a:latin typeface="Times New Roman"/>
                <a:ea typeface="Times New Roman"/>
              </a:rPr>
              <a:t>. </a:t>
            </a:r>
            <a:endParaRPr lang="et-EE" dirty="0" smtClean="0">
              <a:latin typeface="Times New Roman"/>
              <a:ea typeface="Times New Roman"/>
            </a:endParaRPr>
          </a:p>
          <a:p>
            <a:r>
              <a:rPr lang="en-US" dirty="0" err="1" smtClean="0">
                <a:latin typeface="Times New Roman"/>
                <a:ea typeface="Times New Roman"/>
              </a:rPr>
              <a:t>Ruskini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romantilised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ideed</a:t>
            </a:r>
            <a:r>
              <a:rPr lang="et-EE" dirty="0" smtClean="0">
                <a:latin typeface="Times New Roman"/>
                <a:ea typeface="Times New Roman"/>
              </a:rPr>
              <a:t> </a:t>
            </a:r>
            <a:r>
              <a:rPr lang="en-US" dirty="0" smtClean="0">
                <a:latin typeface="Times New Roman"/>
                <a:ea typeface="Times New Roman"/>
              </a:rPr>
              <a:t>Idealism </a:t>
            </a:r>
            <a:r>
              <a:rPr lang="en-US" dirty="0" err="1">
                <a:latin typeface="Times New Roman"/>
                <a:ea typeface="Times New Roman"/>
              </a:rPr>
              <a:t>tõi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Ameerika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haridusse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kaks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põhilist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ideed</a:t>
            </a:r>
            <a:r>
              <a:rPr lang="en-US" dirty="0">
                <a:latin typeface="Times New Roman"/>
                <a:ea typeface="Times New Roman"/>
              </a:rPr>
              <a:t>. </a:t>
            </a:r>
            <a:r>
              <a:rPr lang="en-US" dirty="0" err="1">
                <a:latin typeface="Times New Roman"/>
                <a:ea typeface="Times New Roman"/>
              </a:rPr>
              <a:t>Üks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neist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tuli</a:t>
            </a:r>
            <a:r>
              <a:rPr lang="et-EE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Uus-Inglismaalt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läbi</a:t>
            </a:r>
            <a:r>
              <a:rPr lang="en-US" dirty="0">
                <a:latin typeface="Times New Roman"/>
                <a:ea typeface="Times New Roman"/>
              </a:rPr>
              <a:t> Amos Bronson Alcott </a:t>
            </a:r>
            <a:r>
              <a:rPr lang="en-US" dirty="0" err="1">
                <a:latin typeface="Times New Roman"/>
                <a:ea typeface="Times New Roman"/>
              </a:rPr>
              <a:t>ja</a:t>
            </a:r>
            <a:r>
              <a:rPr lang="en-US" dirty="0">
                <a:latin typeface="Times New Roman"/>
                <a:ea typeface="Times New Roman"/>
              </a:rPr>
              <a:t> Elizabeth Peabody </a:t>
            </a:r>
            <a:r>
              <a:rPr lang="en-US" dirty="0" err="1">
                <a:latin typeface="Times New Roman"/>
                <a:ea typeface="Times New Roman"/>
              </a:rPr>
              <a:t>teooria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ja</a:t>
            </a:r>
            <a:r>
              <a:rPr lang="et-EE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praktika</a:t>
            </a:r>
            <a:r>
              <a:rPr lang="en-US" dirty="0">
                <a:latin typeface="Times New Roman"/>
                <a:ea typeface="Times New Roman"/>
              </a:rPr>
              <a:t>. </a:t>
            </a:r>
            <a:endParaRPr lang="et-EE" dirty="0" smtClean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583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7924800" cy="5943600"/>
          </a:xfrm>
        </p:spPr>
        <p:txBody>
          <a:bodyPr/>
          <a:lstStyle/>
          <a:p>
            <a:r>
              <a:rPr lang="et-EE" dirty="0">
                <a:latin typeface="Times New Roman" pitchFamily="18" charset="0"/>
                <a:cs typeface="Times New Roman" pitchFamily="18" charset="0"/>
              </a:rPr>
              <a:t>Oli muutunud ka mõiste laps. </a:t>
            </a:r>
            <a:endParaRPr lang="et-E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Varem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tähendas mõiste laps olendit,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kes sündis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patust ja oli taltsutamata loom, kes vajas tsivilisatsiooni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ja koolitust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. </a:t>
            </a:r>
            <a:endParaRPr lang="et-E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Kuid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romantilise idealismi järgi sai lapsest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sünnipäraselt jumalik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olend, kes sündides on süütu kuid keda võib allutada kurjus.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8946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153400" cy="5592763"/>
          </a:xfrm>
        </p:spPr>
        <p:txBody>
          <a:bodyPr>
            <a:normAutofit lnSpcReduction="10000"/>
          </a:bodyPr>
          <a:lstStyle/>
          <a:p>
            <a:r>
              <a:rPr lang="et-EE" dirty="0">
                <a:latin typeface="Times New Roman" pitchFamily="18" charset="0"/>
                <a:cs typeface="Times New Roman" pitchFamily="18" charset="0"/>
              </a:rPr>
              <a:t>Teine aga oli William Torrey Harris'e tõlgendus Hegel'st.</a:t>
            </a:r>
          </a:p>
          <a:p>
            <a:r>
              <a:rPr lang="et-EE" dirty="0">
                <a:latin typeface="Times New Roman" pitchFamily="18" charset="0"/>
                <a:cs typeface="Times New Roman" pitchFamily="18" charset="0"/>
              </a:rPr>
              <a:t>Alccott'i mõjutas noort Harris'it, kes sillutas talle tee Hegelikku</a:t>
            </a:r>
            <a:br>
              <a:rPr lang="et-EE" dirty="0">
                <a:latin typeface="Times New Roman" pitchFamily="18" charset="0"/>
                <a:cs typeface="Times New Roman" pitchFamily="18" charset="0"/>
              </a:rPr>
            </a:br>
            <a:r>
              <a:rPr lang="et-EE" dirty="0">
                <a:latin typeface="Times New Roman" pitchFamily="18" charset="0"/>
                <a:cs typeface="Times New Roman" pitchFamily="18" charset="0"/>
              </a:rPr>
              <a:t>filosoofiasse.</a:t>
            </a:r>
          </a:p>
          <a:p>
            <a:r>
              <a:rPr lang="et-EE" dirty="0">
                <a:latin typeface="Times New Roman" pitchFamily="18" charset="0"/>
                <a:cs typeface="Times New Roman" pitchFamily="18" charset="0"/>
              </a:rPr>
              <a:t>Idealism oli relv, millega muudeti kunst lihtsalt "kaunistuseks", kunst oli soovitatav kuid mittevajalik luksus, peamiselt jõukate inimeste tütardele. </a:t>
            </a:r>
            <a:endParaRPr lang="et-E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Ja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kui juba oli kunsti nähtud avaliku moraali tõstjana, oli see juurdunud.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3089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u="sng" dirty="0" smtClean="0">
                <a:latin typeface="Times New Roman" pitchFamily="18" charset="0"/>
                <a:cs typeface="Times New Roman" pitchFamily="18" charset="0"/>
              </a:rPr>
              <a:t>Amos Bronson Alcott</a:t>
            </a:r>
            <a:endParaRPr lang="et-EE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r>
              <a:rPr lang="et-EE" sz="2800" dirty="0" smtClean="0">
                <a:latin typeface="Times New Roman"/>
                <a:ea typeface="Times New Roman"/>
              </a:rPr>
              <a:t>Ta</a:t>
            </a:r>
            <a:r>
              <a:rPr lang="et-EE" sz="2800" b="1" dirty="0" smtClean="0"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latin typeface="Times New Roman"/>
                <a:ea typeface="Times New Roman"/>
              </a:rPr>
              <a:t>oli</a:t>
            </a:r>
            <a:r>
              <a:rPr lang="en-US" sz="2800" dirty="0" smtClean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suuresti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iseõppija</a:t>
            </a:r>
            <a:r>
              <a:rPr lang="en-US" sz="2800" dirty="0">
                <a:latin typeface="Times New Roman"/>
                <a:ea typeface="Times New Roman"/>
              </a:rPr>
              <a:t>, </a:t>
            </a:r>
            <a:r>
              <a:rPr lang="en-US" sz="2800" dirty="0" err="1">
                <a:latin typeface="Times New Roman"/>
                <a:ea typeface="Times New Roman"/>
              </a:rPr>
              <a:t>kuid</a:t>
            </a:r>
            <a:r>
              <a:rPr lang="en-US" sz="2800" dirty="0">
                <a:latin typeface="Times New Roman"/>
                <a:ea typeface="Times New Roman"/>
              </a:rPr>
              <a:t>  </a:t>
            </a:r>
            <a:r>
              <a:rPr lang="en-US" sz="2800" dirty="0" err="1">
                <a:latin typeface="Times New Roman"/>
                <a:ea typeface="Times New Roman"/>
              </a:rPr>
              <a:t>läks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smtClean="0">
                <a:latin typeface="Times New Roman"/>
                <a:ea typeface="Times New Roman"/>
              </a:rPr>
              <a:t>USA-</a:t>
            </a:r>
            <a:r>
              <a:rPr lang="en-US" sz="2800" dirty="0" err="1" smtClean="0">
                <a:latin typeface="Times New Roman"/>
                <a:ea typeface="Times New Roman"/>
              </a:rPr>
              <a:t>sse</a:t>
            </a:r>
            <a:r>
              <a:rPr lang="en-US" sz="2800" dirty="0">
                <a:latin typeface="Times New Roman"/>
                <a:ea typeface="Times New Roman"/>
              </a:rPr>
              <a:t>, </a:t>
            </a:r>
            <a:r>
              <a:rPr lang="en-US" sz="2800" dirty="0" err="1">
                <a:latin typeface="Times New Roman"/>
                <a:ea typeface="Times New Roman"/>
              </a:rPr>
              <a:t>tõustes</a:t>
            </a:r>
            <a:r>
              <a:rPr lang="en-US" sz="2800" dirty="0">
                <a:latin typeface="Times New Roman"/>
                <a:ea typeface="Times New Roman"/>
              </a:rPr>
              <a:t> seal  </a:t>
            </a:r>
            <a:r>
              <a:rPr lang="en-US" sz="2800" dirty="0" err="1">
                <a:latin typeface="Times New Roman"/>
                <a:ea typeface="Times New Roman"/>
              </a:rPr>
              <a:t>mõjukaimaks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hariduse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reformijaks</a:t>
            </a:r>
            <a:r>
              <a:rPr lang="en-US" sz="2800" dirty="0">
                <a:latin typeface="Times New Roman"/>
                <a:ea typeface="Times New Roman"/>
              </a:rPr>
              <a:t>. </a:t>
            </a:r>
            <a:endParaRPr lang="et-EE" sz="2800" dirty="0" smtClean="0">
              <a:latin typeface="Times New Roman"/>
              <a:ea typeface="Times New Roman"/>
            </a:endParaRPr>
          </a:p>
          <a:p>
            <a:r>
              <a:rPr lang="en-US" sz="2800" dirty="0" err="1" smtClean="0">
                <a:latin typeface="Times New Roman"/>
                <a:ea typeface="Times New Roman"/>
              </a:rPr>
              <a:t>Tema</a:t>
            </a:r>
            <a:r>
              <a:rPr lang="en-US" sz="2800" dirty="0" smtClean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pedagoogiline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filosoofia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rõhutas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emotsionaalset</a:t>
            </a:r>
            <a:r>
              <a:rPr lang="en-US" sz="2800" dirty="0">
                <a:latin typeface="Times New Roman"/>
                <a:ea typeface="Times New Roman"/>
              </a:rPr>
              <a:t>, </a:t>
            </a:r>
            <a:r>
              <a:rPr lang="en-US" sz="2800" dirty="0" err="1">
                <a:latin typeface="Times New Roman"/>
                <a:ea typeface="Times New Roman"/>
              </a:rPr>
              <a:t>füüsilist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ja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intellektuaalset</a:t>
            </a:r>
            <a:r>
              <a:rPr lang="en-US" sz="2800" dirty="0">
                <a:latin typeface="Times New Roman"/>
                <a:ea typeface="Times New Roman"/>
              </a:rPr>
              <a:t> lapse </a:t>
            </a:r>
            <a:r>
              <a:rPr lang="en-US" sz="2800" dirty="0" err="1">
                <a:latin typeface="Times New Roman"/>
                <a:ea typeface="Times New Roman"/>
              </a:rPr>
              <a:t>arengut</a:t>
            </a:r>
            <a:r>
              <a:rPr lang="en-US" sz="2800" dirty="0">
                <a:latin typeface="Times New Roman"/>
                <a:ea typeface="Times New Roman"/>
              </a:rPr>
              <a:t>.  </a:t>
            </a:r>
            <a:endParaRPr lang="et-EE" sz="2800" dirty="0" smtClean="0">
              <a:latin typeface="Times New Roman"/>
              <a:ea typeface="Times New Roman"/>
            </a:endParaRPr>
          </a:p>
          <a:p>
            <a:r>
              <a:rPr lang="en-US" sz="2800" dirty="0" smtClean="0">
                <a:latin typeface="Times New Roman"/>
                <a:ea typeface="Times New Roman"/>
              </a:rPr>
              <a:t>Ta </a:t>
            </a:r>
            <a:r>
              <a:rPr lang="en-US" sz="2800" dirty="0" err="1">
                <a:latin typeface="Times New Roman"/>
                <a:ea typeface="Times New Roman"/>
              </a:rPr>
              <a:t>uskus</a:t>
            </a:r>
            <a:r>
              <a:rPr lang="en-US" sz="2800" dirty="0">
                <a:latin typeface="Times New Roman"/>
                <a:ea typeface="Times New Roman"/>
              </a:rPr>
              <a:t>, et </a:t>
            </a:r>
            <a:r>
              <a:rPr lang="en-US" sz="2800" dirty="0" err="1">
                <a:latin typeface="Times New Roman"/>
                <a:ea typeface="Times New Roman"/>
              </a:rPr>
              <a:t>õppimine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oli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dialoog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õpetaja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ja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õpilase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vahel</a:t>
            </a:r>
            <a:r>
              <a:rPr lang="en-US" sz="2800" dirty="0">
                <a:latin typeface="Times New Roman"/>
                <a:ea typeface="Times New Roman"/>
              </a:rPr>
              <a:t>. </a:t>
            </a:r>
            <a:endParaRPr lang="et-EE" sz="2800" dirty="0" smtClean="0">
              <a:latin typeface="Times New Roman"/>
              <a:ea typeface="Times New Roman"/>
            </a:endParaRPr>
          </a:p>
          <a:p>
            <a:r>
              <a:rPr lang="en-US" sz="2800" dirty="0" smtClean="0">
                <a:latin typeface="Times New Roman"/>
                <a:ea typeface="Times New Roman"/>
              </a:rPr>
              <a:t>Ta </a:t>
            </a:r>
            <a:r>
              <a:rPr lang="en-US" sz="2800" dirty="0" err="1">
                <a:latin typeface="Times New Roman"/>
                <a:ea typeface="Times New Roman"/>
              </a:rPr>
              <a:t>arvas</a:t>
            </a:r>
            <a:r>
              <a:rPr lang="en-US" sz="2800" dirty="0">
                <a:latin typeface="Times New Roman"/>
                <a:ea typeface="Times New Roman"/>
              </a:rPr>
              <a:t>, et </a:t>
            </a:r>
            <a:r>
              <a:rPr lang="en-US" sz="2800" dirty="0" err="1">
                <a:latin typeface="Times New Roman"/>
                <a:ea typeface="Times New Roman"/>
              </a:rPr>
              <a:t>kõik</a:t>
            </a:r>
            <a:r>
              <a:rPr lang="en-US" sz="2800" dirty="0">
                <a:latin typeface="Times New Roman"/>
                <a:ea typeface="Times New Roman"/>
              </a:rPr>
              <a:t> lapsed on </a:t>
            </a:r>
            <a:r>
              <a:rPr lang="en-US" sz="2800" dirty="0" err="1">
                <a:latin typeface="Times New Roman"/>
                <a:ea typeface="Times New Roman"/>
              </a:rPr>
              <a:t>loodud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võrdsetena</a:t>
            </a:r>
            <a:r>
              <a:rPr lang="en-US" sz="2800" dirty="0">
                <a:latin typeface="Times New Roman"/>
                <a:ea typeface="Times New Roman"/>
              </a:rPr>
              <a:t>, </a:t>
            </a:r>
            <a:r>
              <a:rPr lang="en-US" sz="2800" dirty="0" err="1">
                <a:latin typeface="Times New Roman"/>
                <a:ea typeface="Times New Roman"/>
              </a:rPr>
              <a:t>nii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moraalne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ja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intellektuaalne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potentsiaal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ning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kaudsete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tingimuslike</a:t>
            </a:r>
            <a:r>
              <a:rPr lang="en-US" sz="2800" dirty="0">
                <a:latin typeface="Times New Roman"/>
                <a:ea typeface="Times New Roman"/>
              </a:rPr>
              <a:t> (</a:t>
            </a:r>
            <a:r>
              <a:rPr lang="en-US" sz="2800" dirty="0" err="1">
                <a:latin typeface="Times New Roman"/>
                <a:ea typeface="Times New Roman"/>
              </a:rPr>
              <a:t>mis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haridus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võiks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saada</a:t>
            </a:r>
            <a:r>
              <a:rPr lang="en-US" sz="2800" dirty="0">
                <a:latin typeface="Times New Roman"/>
                <a:ea typeface="Times New Roman"/>
              </a:rPr>
              <a:t>) </a:t>
            </a:r>
            <a:r>
              <a:rPr lang="en-US" sz="2800" dirty="0" err="1">
                <a:latin typeface="Times New Roman"/>
                <a:ea typeface="Times New Roman"/>
              </a:rPr>
              <a:t>olid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vastutavad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ebavõrdsuse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saavutus</a:t>
            </a:r>
            <a:r>
              <a:rPr lang="en-US" sz="2800" dirty="0">
                <a:latin typeface="Times New Roman"/>
                <a:ea typeface="Times New Roman"/>
              </a:rPr>
              <a:t>. </a:t>
            </a:r>
            <a:endParaRPr lang="et-EE" sz="2800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4276524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61722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t-EE" sz="39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Ta</a:t>
            </a:r>
            <a:r>
              <a:rPr lang="en-US" sz="39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leidis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, et lapsed </a:t>
            </a:r>
            <a:r>
              <a:rPr lang="en-US" sz="39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on</a:t>
            </a:r>
            <a:r>
              <a:rPr lang="et-EE" sz="39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sündinud</a:t>
            </a:r>
            <a:r>
              <a:rPr lang="en-US" sz="39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tundes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ära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õige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ja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 vale,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ja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 et 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täiskasvanute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kohustus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 on </a:t>
            </a:r>
            <a:r>
              <a:rPr lang="en-US" sz="39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välja</a:t>
            </a:r>
            <a:r>
              <a:rPr lang="et-EE" sz="39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9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tuua</a:t>
            </a:r>
            <a:r>
              <a:rPr lang="en-US" sz="39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lapse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sünnipärane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headus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endParaRPr lang="et-EE" sz="39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9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Alcott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palus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lastel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esitada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küsimusi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Jumalale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, et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elu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jooksul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vastused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leida</a:t>
            </a:r>
            <a:r>
              <a:rPr lang="en-US" sz="39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et-EE" sz="39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39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Haridussüsteemi</a:t>
            </a:r>
            <a:r>
              <a:rPr lang="en-US" sz="39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kaudu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vaatamist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 Alcott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ei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pooldanud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ihunuhtlust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vaid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kasutas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selle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alternatiivina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vestlemist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- "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Sokraatiline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3900" dirty="0" err="1">
                <a:latin typeface="Times New Roman" pitchFamily="18" charset="0"/>
                <a:ea typeface="Times New Roman"/>
                <a:cs typeface="Times New Roman" pitchFamily="18" charset="0"/>
              </a:rPr>
              <a:t>dialoog</a:t>
            </a:r>
            <a:r>
              <a:rPr lang="en-US" sz="3900" dirty="0">
                <a:latin typeface="Times New Roman" pitchFamily="18" charset="0"/>
                <a:ea typeface="Times New Roman"/>
                <a:cs typeface="Times New Roman" pitchFamily="18" charset="0"/>
              </a:rPr>
              <a:t>".</a:t>
            </a:r>
            <a:r>
              <a:rPr lang="en-US" sz="39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et-EE" sz="39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dirty="0">
                <a:solidFill>
                  <a:srgbClr xmlns:mc="http://schemas.openxmlformats.org/markup-compatibility/2006" xmlns:a14="http://schemas.microsoft.com/office/drawing/2010/main" val="008000" mc:Ignorable=""/>
                </a:solidFill>
                <a:latin typeface="Times New Roman"/>
                <a:ea typeface="Times New Roman"/>
              </a:rPr>
              <a:t/>
            </a:r>
            <a:br>
              <a:rPr lang="en-US" dirty="0">
                <a:solidFill>
                  <a:srgbClr xmlns:mc="http://schemas.openxmlformats.org/markup-compatibility/2006" xmlns:a14="http://schemas.microsoft.com/office/drawing/2010/main" val="008000" mc:Ignorable=""/>
                </a:solidFill>
                <a:latin typeface="Times New Roman"/>
                <a:ea typeface="Times New Roman"/>
              </a:rPr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0262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u="sng" dirty="0" smtClean="0">
                <a:latin typeface="Times New Roman" pitchFamily="18" charset="0"/>
                <a:cs typeface="Times New Roman" pitchFamily="18" charset="0"/>
              </a:rPr>
              <a:t>Froebel ja lasteaia muutumised</a:t>
            </a:r>
            <a:endParaRPr lang="et-EE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</a:rPr>
              <a:t>Ta </a:t>
            </a:r>
            <a:r>
              <a:rPr lang="en-US" dirty="0" err="1">
                <a:latin typeface="Times New Roman"/>
                <a:ea typeface="Times New Roman"/>
              </a:rPr>
              <a:t>alustas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kasvatajana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aastal</a:t>
            </a:r>
            <a:r>
              <a:rPr lang="en-US" dirty="0">
                <a:latin typeface="Times New Roman"/>
                <a:ea typeface="Times New Roman"/>
              </a:rPr>
              <a:t> 1805  </a:t>
            </a:r>
            <a:r>
              <a:rPr lang="en-US" dirty="0" err="1">
                <a:latin typeface="Times New Roman"/>
                <a:ea typeface="Times New Roman"/>
              </a:rPr>
              <a:t>Musterschule-es</a:t>
            </a:r>
            <a:r>
              <a:rPr lang="en-US" dirty="0">
                <a:latin typeface="Times New Roman"/>
                <a:ea typeface="Times New Roman"/>
              </a:rPr>
              <a:t> (</a:t>
            </a:r>
            <a:r>
              <a:rPr lang="en-US" dirty="0" err="1">
                <a:latin typeface="Times New Roman"/>
                <a:ea typeface="Times New Roman"/>
              </a:rPr>
              <a:t>keskkool</a:t>
            </a:r>
            <a:r>
              <a:rPr lang="en-US" dirty="0">
                <a:latin typeface="Times New Roman"/>
                <a:ea typeface="Times New Roman"/>
              </a:rPr>
              <a:t>), </a:t>
            </a:r>
            <a:r>
              <a:rPr lang="en-US" dirty="0" err="1">
                <a:latin typeface="Times New Roman"/>
                <a:ea typeface="Times New Roman"/>
              </a:rPr>
              <a:t>Frankfurtis</a:t>
            </a:r>
            <a:r>
              <a:rPr lang="en-US" dirty="0">
                <a:latin typeface="Times New Roman"/>
                <a:ea typeface="Times New Roman"/>
              </a:rPr>
              <a:t>, </a:t>
            </a:r>
            <a:r>
              <a:rPr lang="en-US" dirty="0" err="1">
                <a:latin typeface="Times New Roman"/>
                <a:ea typeface="Times New Roman"/>
              </a:rPr>
              <a:t>kus</a:t>
            </a:r>
            <a:r>
              <a:rPr lang="en-US" dirty="0">
                <a:latin typeface="Times New Roman"/>
                <a:ea typeface="Times New Roman"/>
              </a:rPr>
              <a:t> ta </a:t>
            </a:r>
            <a:r>
              <a:rPr lang="en-US" dirty="0" err="1">
                <a:latin typeface="Times New Roman"/>
                <a:ea typeface="Times New Roman"/>
              </a:rPr>
              <a:t>oli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õppinud</a:t>
            </a:r>
            <a:r>
              <a:rPr lang="en-US" dirty="0">
                <a:latin typeface="Times New Roman"/>
                <a:ea typeface="Times New Roman"/>
              </a:rPr>
              <a:t>  Johann Heinrich Pestalozzi </a:t>
            </a:r>
            <a:r>
              <a:rPr lang="en-US" dirty="0" err="1" smtClean="0">
                <a:latin typeface="Times New Roman"/>
                <a:ea typeface="Times New Roman"/>
              </a:rPr>
              <a:t>ideid</a:t>
            </a:r>
            <a:r>
              <a:rPr lang="en-US" dirty="0" smtClean="0">
                <a:latin typeface="Times New Roman"/>
                <a:ea typeface="Times New Roman"/>
              </a:rPr>
              <a:t>.</a:t>
            </a:r>
            <a:endParaRPr lang="et-EE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 err="1" smtClean="0">
                <a:latin typeface="Times New Roman"/>
                <a:ea typeface="Times New Roman"/>
              </a:rPr>
              <a:t>Aastal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</a:rPr>
              <a:t>1826 </a:t>
            </a:r>
            <a:r>
              <a:rPr lang="en-US" dirty="0" err="1">
                <a:latin typeface="Times New Roman"/>
                <a:ea typeface="Times New Roman"/>
              </a:rPr>
              <a:t>avaldas</a:t>
            </a:r>
            <a:r>
              <a:rPr lang="en-US" dirty="0">
                <a:latin typeface="Times New Roman"/>
                <a:ea typeface="Times New Roman"/>
              </a:rPr>
              <a:t> ta </a:t>
            </a:r>
            <a:r>
              <a:rPr lang="en-US" dirty="0" err="1">
                <a:latin typeface="Times New Roman"/>
                <a:ea typeface="Times New Roman"/>
              </a:rPr>
              <a:t>oma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peamise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kirjandusteose</a:t>
            </a:r>
            <a:r>
              <a:rPr lang="en-US" dirty="0">
                <a:latin typeface="Times New Roman"/>
                <a:ea typeface="Times New Roman"/>
              </a:rPr>
              <a:t>, Die </a:t>
            </a:r>
            <a:r>
              <a:rPr lang="en-US" dirty="0" err="1">
                <a:latin typeface="Times New Roman"/>
                <a:ea typeface="Times New Roman"/>
              </a:rPr>
              <a:t>Menschenerziehung</a:t>
            </a:r>
            <a:r>
              <a:rPr lang="en-US" dirty="0">
                <a:latin typeface="Times New Roman"/>
                <a:ea typeface="Times New Roman"/>
              </a:rPr>
              <a:t>  ("Education of Man</a:t>
            </a:r>
            <a:r>
              <a:rPr lang="en-US" dirty="0" smtClean="0">
                <a:latin typeface="Times New Roman"/>
                <a:ea typeface="Times New Roman"/>
              </a:rPr>
              <a:t>")</a:t>
            </a:r>
            <a:endParaRPr lang="et-EE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/>
                <a:ea typeface="Times New Roman"/>
              </a:rPr>
              <a:t>Friedrich </a:t>
            </a:r>
            <a:r>
              <a:rPr lang="en-US" dirty="0" err="1">
                <a:latin typeface="Times New Roman"/>
                <a:ea typeface="Times New Roman"/>
              </a:rPr>
              <a:t>Fröbel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pidas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oluliseks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tunnustada</a:t>
            </a:r>
            <a:r>
              <a:rPr lang="en-US" dirty="0">
                <a:latin typeface="Times New Roman"/>
                <a:ea typeface="Times New Roman"/>
              </a:rPr>
              <a:t> lapse </a:t>
            </a:r>
            <a:r>
              <a:rPr lang="en-US" dirty="0" err="1">
                <a:latin typeface="Times New Roman"/>
                <a:ea typeface="Times New Roman"/>
              </a:rPr>
              <a:t>õppimist</a:t>
            </a:r>
            <a:r>
              <a:rPr lang="en-US" dirty="0">
                <a:latin typeface="Times New Roman"/>
                <a:ea typeface="Times New Roman"/>
              </a:rPr>
              <a:t>. </a:t>
            </a:r>
            <a:endParaRPr lang="et-EE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 err="1" smtClean="0">
                <a:latin typeface="Times New Roman"/>
                <a:ea typeface="Times New Roman"/>
              </a:rPr>
              <a:t>Froebel’i</a:t>
            </a:r>
            <a:r>
              <a:rPr lang="et-EE" dirty="0" smtClean="0">
                <a:latin typeface="Times New Roman"/>
                <a:ea typeface="Times New Roman"/>
              </a:rPr>
              <a:t> </a:t>
            </a:r>
            <a:r>
              <a:rPr lang="en-US" dirty="0" err="1" smtClean="0">
                <a:latin typeface="Times New Roman"/>
                <a:ea typeface="Times New Roman"/>
              </a:rPr>
              <a:t>filosoofia</a:t>
            </a:r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haridus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põhines</a:t>
            </a:r>
            <a:r>
              <a:rPr lang="en-US" dirty="0">
                <a:latin typeface="Times New Roman"/>
                <a:ea typeface="Times New Roman"/>
              </a:rPr>
              <a:t> </a:t>
            </a:r>
            <a:r>
              <a:rPr lang="en-US" dirty="0" err="1">
                <a:latin typeface="Times New Roman"/>
                <a:ea typeface="Times New Roman"/>
              </a:rPr>
              <a:t>Idealismil</a:t>
            </a:r>
            <a:r>
              <a:rPr lang="en-US" dirty="0">
                <a:latin typeface="Times New Roman"/>
                <a:ea typeface="Times New Roman"/>
              </a:rPr>
              <a:t>. </a:t>
            </a:r>
          </a:p>
          <a:p>
            <a:pPr>
              <a:spcAft>
                <a:spcPts val="0"/>
              </a:spcAft>
            </a:pPr>
            <a:endParaRPr lang="en-US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40469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8077200" cy="5745163"/>
          </a:xfrm>
        </p:spPr>
        <p:txBody>
          <a:bodyPr>
            <a:normAutofit/>
          </a:bodyPr>
          <a:lstStyle/>
          <a:p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Nagu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teisedki idealistid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, uskus ka tema, et iga lapses on kõik see olemas, mida nõuetekohane õppekeskkond kasvatab ja arendab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optimaalselt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t-EE" dirty="0">
                <a:latin typeface="Times New Roman" pitchFamily="18" charset="0"/>
                <a:cs typeface="Times New Roman" pitchFamily="18" charset="0"/>
              </a:rPr>
              <a:t>„Kindergarten“(lasteaed) tuleneb saksa keelest kui „laps-aed“ ning see võtab sobivalt kokku Froebeli ideed mängu ja arengu kohta: „Mäng, mida on tõeliselt kogetud ja õigesti arendatud, ühendab lapse algava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elu hoolitsevalt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täiskasvanu küpsete kogemustega ning seega soodustab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üht läbi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teise. “</a:t>
            </a:r>
          </a:p>
          <a:p>
            <a:endParaRPr lang="et-EE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581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txBody>
          <a:bodyPr>
            <a:normAutofit/>
          </a:bodyPr>
          <a:lstStyle/>
          <a:p>
            <a:r>
              <a:rPr lang="et-EE" dirty="0" smtClean="0">
                <a:latin typeface="Times New Roman"/>
                <a:ea typeface="Times New Roman"/>
              </a:rPr>
              <a:t>“ </a:t>
            </a:r>
            <a:r>
              <a:rPr lang="et-EE" dirty="0">
                <a:latin typeface="Times New Roman"/>
                <a:ea typeface="Times New Roman"/>
              </a:rPr>
              <a:t>Selle seisukoha järgi näitab mäng lapse arengut, kuid seda saab soodustada täiskasvanupoolse juhendamise abil ja sobivate vahendite pakkumise kaudu. </a:t>
            </a:r>
            <a:endParaRPr lang="et-EE" dirty="0" smtClean="0">
              <a:latin typeface="Times New Roman"/>
              <a:ea typeface="Times New Roman"/>
            </a:endParaRPr>
          </a:p>
          <a:p>
            <a:r>
              <a:rPr lang="et-EE" dirty="0">
                <a:latin typeface="Times New Roman"/>
                <a:ea typeface="Times New Roman"/>
              </a:rPr>
              <a:t>Froebel seadis eesmärgiks kasvatada vabu, mõtlevaid ja iseseisvaid inimesi, nende keha tugevdada, meeli harjutada, nende ärkavale vaimule tegemist anda, neid arukal viisil loodus- ja inimilmaga tutvustada ning nende südant ja tundmust harida. </a:t>
            </a:r>
            <a:endParaRPr lang="et-EE" dirty="0" smtClean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844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Froebeli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algatusel avatigi 1840. aastal nende eesmärkide täitmiseks esimene lasteaed, milles ta nimetas vabatahtlikul aktiivsusel põhinevat lapse terviklikku kasvamist arendavaks-kasvatavaks inimese kujundamiseks. </a:t>
            </a:r>
            <a:endParaRPr lang="et-E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t-EE" dirty="0">
                <a:latin typeface="Times New Roman" pitchFamily="18" charset="0"/>
                <a:cs typeface="Times New Roman" pitchFamily="18" charset="0"/>
              </a:rPr>
              <a:t>Ta pidas oluliseks mängu, milles nägi vahendajat looduslike, hingeliste, emotsionaalsete ja intellektuaalsete jõudude vahel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t-EE" dirty="0">
                <a:latin typeface="Times New Roman" pitchFamily="18" charset="0"/>
                <a:cs typeface="Times New Roman" pitchFamily="18" charset="0"/>
              </a:rPr>
              <a:t>Froebel’i välja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töötatud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spetsiaalsed mänguasjad, mida kutsuti Kingitusteks, </a:t>
            </a:r>
            <a:r>
              <a:rPr lang="et-EE" dirty="0" smtClean="0">
                <a:latin typeface="Times New Roman" pitchFamily="18" charset="0"/>
                <a:cs typeface="Times New Roman" pitchFamily="18" charset="0"/>
              </a:rPr>
              <a:t>tuleb kasutada </a:t>
            </a:r>
            <a:r>
              <a:rPr lang="et-EE" dirty="0">
                <a:latin typeface="Times New Roman" pitchFamily="18" charset="0"/>
                <a:cs typeface="Times New Roman" pitchFamily="18" charset="0"/>
              </a:rPr>
              <a:t>giidiga mängimiseks. </a:t>
            </a:r>
          </a:p>
          <a:p>
            <a:endParaRPr lang="et-EE" dirty="0" smtClean="0">
              <a:latin typeface="Times New Roman" pitchFamily="18" charset="0"/>
              <a:cs typeface="Times New Roman" pitchFamily="18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35048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972</Words>
  <Application>Microsoft Office PowerPoint</Application>
  <PresentationFormat>On-screen Show (4:3)</PresentationFormat>
  <Paragraphs>64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Romantilise idealismi vool kunsti hariduses 115-147</vt:lpstr>
      <vt:lpstr>PowerPoint Presentation</vt:lpstr>
      <vt:lpstr>PowerPoint Presentation</vt:lpstr>
      <vt:lpstr>Amos Bronson Alcott</vt:lpstr>
      <vt:lpstr>PowerPoint Presentation</vt:lpstr>
      <vt:lpstr>Froebel ja lasteaia muutumised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William Torrey Harris ja idealism</vt:lpstr>
      <vt:lpstr>PowerPoint Presentation</vt:lpstr>
      <vt:lpstr>Harris uskus, et haridus toimib kolmel etapil:</vt:lpstr>
      <vt:lpstr>Ruskin mõju kunstiõpetuses</vt:lpstr>
      <vt:lpstr>Ruskini ideaalne õppekava</vt:lpstr>
      <vt:lpstr>Järeldused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Romantilise idealismi vool kunsti hariduses </dc:title>
  <dc:creator>Carapka</dc:creator>
  <cp:lastModifiedBy>Carapka</cp:lastModifiedBy>
  <cp:revision>29</cp:revision>
  <dcterms:created xsi:type="dcterms:W3CDTF">2006-08-16T00:00:00Z</dcterms:created>
  <dcterms:modified xsi:type="dcterms:W3CDTF">2010-03-29T09:44:20Z</dcterms:modified>
</cp:coreProperties>
</file>